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56" r:id="rId2"/>
    <p:sldId id="358" r:id="rId3"/>
    <p:sldId id="373" r:id="rId4"/>
    <p:sldId id="378" r:id="rId5"/>
    <p:sldId id="357" r:id="rId6"/>
    <p:sldId id="366" r:id="rId7"/>
    <p:sldId id="359" r:id="rId8"/>
    <p:sldId id="374" r:id="rId9"/>
    <p:sldId id="352" r:id="rId10"/>
    <p:sldId id="360" r:id="rId11"/>
    <p:sldId id="363" r:id="rId12"/>
    <p:sldId id="264" r:id="rId13"/>
    <p:sldId id="259" r:id="rId14"/>
    <p:sldId id="261" r:id="rId15"/>
    <p:sldId id="269" r:id="rId16"/>
    <p:sldId id="266" r:id="rId17"/>
    <p:sldId id="267" r:id="rId18"/>
    <p:sldId id="268" r:id="rId19"/>
    <p:sldId id="367" r:id="rId20"/>
    <p:sldId id="361" r:id="rId21"/>
    <p:sldId id="375" r:id="rId22"/>
    <p:sldId id="354" r:id="rId23"/>
    <p:sldId id="364" r:id="rId24"/>
    <p:sldId id="365" r:id="rId25"/>
    <p:sldId id="368" r:id="rId26"/>
    <p:sldId id="369" r:id="rId27"/>
    <p:sldId id="353" r:id="rId28"/>
    <p:sldId id="376" r:id="rId29"/>
    <p:sldId id="372" r:id="rId30"/>
    <p:sldId id="371" r:id="rId31"/>
    <p:sldId id="377" r:id="rId32"/>
    <p:sldId id="355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036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C493F-05F7-4DAD-A318-88021873F039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F61F24-674A-4A11-8BD3-D2FD4FFE14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8353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9053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4353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4573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7916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0463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6438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2306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2169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9394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4188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7127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3144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7806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4753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77894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0458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8676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3873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495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6567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6614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0598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4843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DAA1F-C1C8-4542-BB72-0EB43034330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0439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B3B3DA-7192-4A91-9879-7A44FA0C25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E91B56E-B9A6-4428-A29C-9E8DF6ABB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AC9D95-7C72-42BF-B8CC-B74AFFF23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A64B-B0A9-49EC-95BC-A431623DD3C3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31C9F0-CF02-4744-9CDD-9FE89FC4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ED5E9E-DBE4-4A7F-94F5-BFEE02D1C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D3EB-AC49-4404-8F02-65DC9AB4FE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2769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87229D-D25A-441D-9814-662908B9F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17D4EB5-DFBE-4964-BBA5-09F878B98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90F8602-73EB-4400-80B0-4007E2A8D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A64B-B0A9-49EC-95BC-A431623DD3C3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BD5B6B-A138-46A6-AF6C-E85F807C3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BAD448-0344-43C8-BD3B-61444112E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D3EB-AC49-4404-8F02-65DC9AB4FE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7669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222ADFC-4AAA-4697-A3B5-7241686684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98A2183-7BC0-465F-B1CD-54E191FF3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166DA1A-162E-4E57-86F5-78CAB3346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A64B-B0A9-49EC-95BC-A431623DD3C3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95F9E23-BB25-4A74-94C5-99193EDF7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F9F4549-99ED-4239-83CE-4F99C8816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D3EB-AC49-4404-8F02-65DC9AB4FE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5374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B5A2CD-FDEF-42CF-97F8-053018129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AB4578-CAAB-49A9-A0BE-A143F1DDF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D3BAF5-B90A-4A1E-8964-4EA254BDA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A64B-B0A9-49EC-95BC-A431623DD3C3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990113C-D933-4312-BBB9-32CDFB14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E3B52C-AFD8-4AFE-8F22-1D078F299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D3EB-AC49-4404-8F02-65DC9AB4FE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092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CC7173-2FDD-4A9E-BD72-3A23DE85D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8A651C-A404-4852-A22F-85E320B16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DC6EAB-D49E-4470-AE14-C07658A31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A64B-B0A9-49EC-95BC-A431623DD3C3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D0EB51-DF58-434F-9C89-F5011EDE8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2B7AC4-2CAE-4CB4-B91A-F078DED05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D3EB-AC49-4404-8F02-65DC9AB4FE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8872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680F06-6602-48B3-A019-4462CE7E3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02642E-1429-4192-81EA-82A83D2EFE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7F5EDA5-0EF9-4224-BAF8-E4C1A1968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A106606-9585-4DD8-B074-A15FC8A39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A64B-B0A9-49EC-95BC-A431623DD3C3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6C3713C-44FD-4F56-BF7E-45811CBC5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B31878A-0402-4192-8A71-94E387889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D3EB-AC49-4404-8F02-65DC9AB4FE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325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7D0D3F-3DDD-43DE-ACA6-5CFA8922D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2B4DE6-06EB-49EC-B6F3-1CED79485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EBEBE7B-1D8C-4930-BB07-A89E192CD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10BC49C-0039-4A3D-8DC4-A541946655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95AB796-1A75-4B6E-9602-1335A98FF7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1E59B87-476F-46B4-AF1A-0953014C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A64B-B0A9-49EC-95BC-A431623DD3C3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70FA68A-5610-458F-86CD-244EA212F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260DC8D-0358-4E0D-83E1-D45BCFC9E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D3EB-AC49-4404-8F02-65DC9AB4FE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6075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1E1B31-7C62-4403-AF9D-17D97407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E501B82-F219-416E-B1E6-B950D377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A64B-B0A9-49EC-95BC-A431623DD3C3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3BB550D-474F-45AD-BE66-72203976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02E1360-EFE9-4FB2-9C80-3AE5DF4B4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D3EB-AC49-4404-8F02-65DC9AB4FE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8989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676D4FE-ECB8-445A-A5A8-B519E5CAF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A64B-B0A9-49EC-95BC-A431623DD3C3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DB19DE4-6904-4A02-B761-D96A24B08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983385D-333D-473F-8F70-F649EA99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D3EB-AC49-4404-8F02-65DC9AB4FE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0530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6F2D61-96F2-4A31-A4B8-C44B24128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B96432-41A8-4A5A-A404-E4AB92C85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3EF3A6E-0F9F-439D-ACFD-6ED1713D3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93A5F8F-351D-494B-AA33-65FBD7AD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A64B-B0A9-49EC-95BC-A431623DD3C3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0E062B2-4D23-48AC-BBBF-01AD0979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C7BD40A-67C4-4F51-99E2-F48380AE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D3EB-AC49-4404-8F02-65DC9AB4FE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881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0AB081-2091-4F3F-BC57-A6B69C071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9F1211C-AD42-4197-82C6-8BA215C36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D6C772C-C3C3-40E3-AEDD-62720B35B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4D7BF35-388E-4890-823E-7459DD797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3A64B-B0A9-49EC-95BC-A431623DD3C3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8A5DDBD-D100-4C00-8043-0AE7F5917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6BF9D40-0C4B-4883-9AA3-4FDFF770F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0D3EB-AC49-4404-8F02-65DC9AB4FE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7011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14AB789-7CFA-4D31-BB40-CBD17A9C5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33E8D54-ECDE-45F4-8AC3-9B793149E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0A01F8-6097-4341-A565-6C24BB72AC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3A64B-B0A9-49EC-95BC-A431623DD3C3}" type="datetimeFigureOut">
              <a:rPr lang="nl-NL" smtClean="0"/>
              <a:t>27-3-2024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FA0A32-377F-435E-A04C-A86807C22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E3694E-E3B1-4C58-9CAF-803116159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0D3EB-AC49-4404-8F02-65DC9AB4FE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619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880D070-58FC-4BE2-AADC-A2748E918CC3}"/>
              </a:ext>
            </a:extLst>
          </p:cNvPr>
          <p:cNvSpPr txBox="1"/>
          <p:nvPr/>
        </p:nvSpPr>
        <p:spPr>
          <a:xfrm>
            <a:off x="6400800" y="1277257"/>
            <a:ext cx="323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</p:txBody>
      </p:sp>
      <p:pic>
        <p:nvPicPr>
          <p:cNvPr id="8" name="Afbeelding 7" descr="https://cdn.nieuws.nl/media/sites/280/2018/04/04184927/Gemaal-De-Volhdaring-Velp.jpg">
            <a:extLst>
              <a:ext uri="{FF2B5EF4-FFF2-40B4-BE49-F238E27FC236}">
                <a16:creationId xmlns:a16="http://schemas.microsoft.com/office/drawing/2014/main" id="{5C84221A-BDF8-4DD1-B52D-780AF667870A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31426" y="3428999"/>
            <a:ext cx="524380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Forum Groningen | Groningen Conventions">
            <a:extLst>
              <a:ext uri="{FF2B5EF4-FFF2-40B4-BE49-F238E27FC236}">
                <a16:creationId xmlns:a16="http://schemas.microsoft.com/office/drawing/2014/main" id="{382312B0-A3EA-4F07-ACA3-1BDE94D63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6" y="0"/>
            <a:ext cx="6096000" cy="34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1ABFC77-772D-41CD-94B9-3E3FFBF212B7}"/>
              </a:ext>
            </a:extLst>
          </p:cNvPr>
          <p:cNvSpPr txBox="1"/>
          <p:nvPr/>
        </p:nvSpPr>
        <p:spPr>
          <a:xfrm>
            <a:off x="7379726" y="1123368"/>
            <a:ext cx="3236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Omgevingszorg voor Monumenten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D1BC759-DCEA-443E-8153-EDB85659F3F2}"/>
              </a:ext>
            </a:extLst>
          </p:cNvPr>
          <p:cNvSpPr txBox="1"/>
          <p:nvPr/>
        </p:nvSpPr>
        <p:spPr>
          <a:xfrm>
            <a:off x="435426" y="5561407"/>
            <a:ext cx="31361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Simon van den Bergh</a:t>
            </a:r>
          </a:p>
          <a:p>
            <a:endParaRPr lang="nl-NL" dirty="0"/>
          </a:p>
          <a:p>
            <a:r>
              <a:rPr lang="nl-NL" dirty="0"/>
              <a:t>Gelders Genootschap </a:t>
            </a:r>
          </a:p>
          <a:p>
            <a:r>
              <a:rPr lang="nl-NL" dirty="0"/>
              <a:t>Monumentenwacht Gelderland</a:t>
            </a:r>
          </a:p>
        </p:txBody>
      </p:sp>
    </p:spTree>
    <p:extLst>
      <p:ext uri="{BB962C8B-B14F-4D97-AF65-F5344CB8AC3E}">
        <p14:creationId xmlns:p14="http://schemas.microsoft.com/office/powerpoint/2010/main" val="832614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880D070-58FC-4BE2-AADC-A2748E918CC3}"/>
              </a:ext>
            </a:extLst>
          </p:cNvPr>
          <p:cNvSpPr txBox="1"/>
          <p:nvPr/>
        </p:nvSpPr>
        <p:spPr>
          <a:xfrm>
            <a:off x="6400800" y="1277257"/>
            <a:ext cx="323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</p:txBody>
      </p:sp>
      <p:sp>
        <p:nvSpPr>
          <p:cNvPr id="5" name="Gelijkbenige driehoek 4">
            <a:extLst>
              <a:ext uri="{FF2B5EF4-FFF2-40B4-BE49-F238E27FC236}">
                <a16:creationId xmlns:a16="http://schemas.microsoft.com/office/drawing/2014/main" id="{B18B1942-CB31-4D5E-B51C-82DDBE00A847}"/>
              </a:ext>
            </a:extLst>
          </p:cNvPr>
          <p:cNvSpPr/>
          <p:nvPr/>
        </p:nvSpPr>
        <p:spPr>
          <a:xfrm rot="10800000">
            <a:off x="10322249" y="499415"/>
            <a:ext cx="1184988" cy="11010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C24EAB71-C4D4-4B7E-88E9-271430108E22}"/>
              </a:ext>
            </a:extLst>
          </p:cNvPr>
          <p:cNvSpPr/>
          <p:nvPr/>
        </p:nvSpPr>
        <p:spPr>
          <a:xfrm rot="10800000">
            <a:off x="10322249" y="499415"/>
            <a:ext cx="1184988" cy="11010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Gelijkbenige driehoek 7">
            <a:extLst>
              <a:ext uri="{FF2B5EF4-FFF2-40B4-BE49-F238E27FC236}">
                <a16:creationId xmlns:a16="http://schemas.microsoft.com/office/drawing/2014/main" id="{A3CF30F5-0A73-416F-8F45-09B95D524E77}"/>
              </a:ext>
            </a:extLst>
          </p:cNvPr>
          <p:cNvSpPr/>
          <p:nvPr/>
        </p:nvSpPr>
        <p:spPr>
          <a:xfrm rot="10800000">
            <a:off x="1181358" y="1277257"/>
            <a:ext cx="5788609" cy="512354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7B1E1BD-A534-4DAB-8F88-F62E2A0F2386}"/>
              </a:ext>
            </a:extLst>
          </p:cNvPr>
          <p:cNvSpPr txBox="1"/>
          <p:nvPr/>
        </p:nvSpPr>
        <p:spPr>
          <a:xfrm>
            <a:off x="7072086" y="1236214"/>
            <a:ext cx="1894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Omgevingswet</a:t>
            </a:r>
          </a:p>
          <a:p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52A6F78-6E46-407F-B740-FE67CFA47106}"/>
              </a:ext>
            </a:extLst>
          </p:cNvPr>
          <p:cNvSpPr txBox="1"/>
          <p:nvPr/>
        </p:nvSpPr>
        <p:spPr>
          <a:xfrm>
            <a:off x="4184779" y="6134504"/>
            <a:ext cx="3262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Omgeving van het monument</a:t>
            </a:r>
          </a:p>
          <a:p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712D7BA-F200-4EEB-A2DD-888371519EDA}"/>
              </a:ext>
            </a:extLst>
          </p:cNvPr>
          <p:cNvSpPr txBox="1"/>
          <p:nvPr/>
        </p:nvSpPr>
        <p:spPr>
          <a:xfrm>
            <a:off x="6022910" y="30596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Omgevingskwaliteit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D579555-6D59-4762-93C9-AC7175F63C0B}"/>
              </a:ext>
            </a:extLst>
          </p:cNvPr>
          <p:cNvSpPr txBox="1"/>
          <p:nvPr/>
        </p:nvSpPr>
        <p:spPr>
          <a:xfrm>
            <a:off x="5148943" y="4629092"/>
            <a:ext cx="1894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Erfgoedzorg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6156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880D070-58FC-4BE2-AADC-A2748E918CC3}"/>
              </a:ext>
            </a:extLst>
          </p:cNvPr>
          <p:cNvSpPr txBox="1"/>
          <p:nvPr/>
        </p:nvSpPr>
        <p:spPr>
          <a:xfrm>
            <a:off x="6400800" y="1277257"/>
            <a:ext cx="323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</p:txBody>
      </p:sp>
      <p:sp>
        <p:nvSpPr>
          <p:cNvPr id="5" name="Gelijkbenige driehoek 4">
            <a:extLst>
              <a:ext uri="{FF2B5EF4-FFF2-40B4-BE49-F238E27FC236}">
                <a16:creationId xmlns:a16="http://schemas.microsoft.com/office/drawing/2014/main" id="{B18B1942-CB31-4D5E-B51C-82DDBE00A847}"/>
              </a:ext>
            </a:extLst>
          </p:cNvPr>
          <p:cNvSpPr/>
          <p:nvPr/>
        </p:nvSpPr>
        <p:spPr>
          <a:xfrm rot="10800000">
            <a:off x="10322249" y="499415"/>
            <a:ext cx="1184988" cy="11010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C24EAB71-C4D4-4B7E-88E9-271430108E22}"/>
              </a:ext>
            </a:extLst>
          </p:cNvPr>
          <p:cNvSpPr/>
          <p:nvPr/>
        </p:nvSpPr>
        <p:spPr>
          <a:xfrm rot="10800000">
            <a:off x="10322249" y="499415"/>
            <a:ext cx="1184988" cy="11010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C0BFDDD-340C-4D3B-A450-D20042479392}"/>
              </a:ext>
            </a:extLst>
          </p:cNvPr>
          <p:cNvSpPr txBox="1"/>
          <p:nvPr/>
        </p:nvSpPr>
        <p:spPr>
          <a:xfrm>
            <a:off x="606488" y="2099836"/>
            <a:ext cx="110661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2400" b="1" dirty="0"/>
              <a:t>Instructieregel artikel 5.130 lid 2 onder d onder 1⁰ (Besluit kwaliteit leefomgeving)</a:t>
            </a:r>
          </a:p>
          <a:p>
            <a:pPr marL="285750" indent="-285750">
              <a:buFontTx/>
              <a:buChar char="-"/>
            </a:pPr>
            <a:endParaRPr lang="nl-NL" sz="2400" b="1" dirty="0"/>
          </a:p>
          <a:p>
            <a:pPr marL="285750" indent="-285750">
              <a:buFontTx/>
              <a:buChar char="-"/>
            </a:pPr>
            <a:r>
              <a:rPr lang="nl-NL" sz="2400" b="1" i="1" dirty="0"/>
              <a:t>d. het voorkomen van aantasting van:</a:t>
            </a:r>
            <a:r>
              <a:rPr lang="nl-NL" sz="2400" i="1" dirty="0"/>
              <a:t> </a:t>
            </a:r>
            <a:r>
              <a:rPr lang="nl-NL" sz="2400" b="1" i="1" dirty="0"/>
              <a:t>1. de omgeving van rijksmonumenten, voorbeschermde rijksmonumenten en monumenten die op grond van het omgevingsplan zijn beschermd, voor zover die monumenten door die aantasting worden ontsierd of beschadigd</a:t>
            </a:r>
          </a:p>
          <a:p>
            <a:pPr marL="285750" indent="-285750">
              <a:buFontTx/>
              <a:buChar char="-"/>
            </a:pPr>
            <a:endParaRPr lang="nl-NL" sz="2400" b="1" i="1" dirty="0"/>
          </a:p>
          <a:p>
            <a:pPr marL="285750" indent="-285750">
              <a:buFontTx/>
              <a:buChar char="-"/>
            </a:pPr>
            <a:r>
              <a:rPr lang="nl-NL" sz="2400" b="1" i="1" dirty="0"/>
              <a:t>Geen bescherming van de omgeving</a:t>
            </a:r>
          </a:p>
          <a:p>
            <a:pPr marL="285750" indent="-285750">
              <a:buFontTx/>
              <a:buChar char="-"/>
            </a:pPr>
            <a:endParaRPr lang="nl-NL" sz="2400" b="1" i="1" dirty="0"/>
          </a:p>
          <a:p>
            <a:pPr marL="285750" indent="-285750">
              <a:buFontTx/>
              <a:buChar char="-"/>
            </a:pPr>
            <a:r>
              <a:rPr lang="nl-NL" sz="2400" b="1" i="1" dirty="0"/>
              <a:t>Niet vrijblijvend!</a:t>
            </a:r>
            <a:endParaRPr lang="nl-NL" sz="2400" i="1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7BB9F61-BD4B-4BD9-87DB-534D1FD4BF0F}"/>
              </a:ext>
            </a:extLst>
          </p:cNvPr>
          <p:cNvSpPr txBox="1"/>
          <p:nvPr/>
        </p:nvSpPr>
        <p:spPr>
          <a:xfrm>
            <a:off x="1587759" y="954091"/>
            <a:ext cx="56527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Omgeving van het monument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1906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882962F-EB7D-47B8-AD83-AC00C3D07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8" y="0"/>
            <a:ext cx="12164965" cy="6858000"/>
          </a:xfrm>
          <a:prstGeom prst="rect">
            <a:avLst/>
          </a:prstGeom>
        </p:spPr>
      </p:pic>
      <p:sp>
        <p:nvSpPr>
          <p:cNvPr id="4" name="Gelijkbenige driehoek 3">
            <a:extLst>
              <a:ext uri="{FF2B5EF4-FFF2-40B4-BE49-F238E27FC236}">
                <a16:creationId xmlns:a16="http://schemas.microsoft.com/office/drawing/2014/main" id="{F3963822-9B99-40E0-B43B-FD6022332160}"/>
              </a:ext>
            </a:extLst>
          </p:cNvPr>
          <p:cNvSpPr/>
          <p:nvPr/>
        </p:nvSpPr>
        <p:spPr>
          <a:xfrm rot="10800000">
            <a:off x="10322249" y="499415"/>
            <a:ext cx="1184988" cy="11010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181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5CC585A-45E2-45C8-BE18-2A64BAC18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Gelijkbenige driehoek 2">
            <a:extLst>
              <a:ext uri="{FF2B5EF4-FFF2-40B4-BE49-F238E27FC236}">
                <a16:creationId xmlns:a16="http://schemas.microsoft.com/office/drawing/2014/main" id="{C00C497B-CF9A-47E9-BD95-78DE66CB7B8D}"/>
              </a:ext>
            </a:extLst>
          </p:cNvPr>
          <p:cNvSpPr/>
          <p:nvPr/>
        </p:nvSpPr>
        <p:spPr>
          <a:xfrm rot="10800000">
            <a:off x="10476485" y="356196"/>
            <a:ext cx="1184988" cy="11010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0831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A2BE5E6-BEE8-4671-A1D5-763E23D00C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1294" r="16716" b="8707"/>
          <a:stretch/>
        </p:blipFill>
        <p:spPr>
          <a:xfrm>
            <a:off x="0" y="0"/>
            <a:ext cx="10167582" cy="6873380"/>
          </a:xfrm>
          <a:prstGeom prst="rect">
            <a:avLst/>
          </a:prstGeom>
        </p:spPr>
      </p:pic>
      <p:sp>
        <p:nvSpPr>
          <p:cNvPr id="4" name="Gelijkbenige driehoek 3">
            <a:extLst>
              <a:ext uri="{FF2B5EF4-FFF2-40B4-BE49-F238E27FC236}">
                <a16:creationId xmlns:a16="http://schemas.microsoft.com/office/drawing/2014/main" id="{8C6F2671-26F5-4AE2-88B4-2BE7622405A3}"/>
              </a:ext>
            </a:extLst>
          </p:cNvPr>
          <p:cNvSpPr/>
          <p:nvPr/>
        </p:nvSpPr>
        <p:spPr>
          <a:xfrm rot="10800000">
            <a:off x="10586654" y="499415"/>
            <a:ext cx="1184988" cy="11010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0464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248A57F-1612-4448-A320-CB901E9174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68" t="12558" r="5623" b="10762"/>
          <a:stretch/>
        </p:blipFill>
        <p:spPr>
          <a:xfrm>
            <a:off x="0" y="-1"/>
            <a:ext cx="8077200" cy="6855437"/>
          </a:xfrm>
          <a:prstGeom prst="rect">
            <a:avLst/>
          </a:prstGeom>
        </p:spPr>
      </p:pic>
      <p:sp>
        <p:nvSpPr>
          <p:cNvPr id="3" name="Gelijkbenige driehoek 2">
            <a:extLst>
              <a:ext uri="{FF2B5EF4-FFF2-40B4-BE49-F238E27FC236}">
                <a16:creationId xmlns:a16="http://schemas.microsoft.com/office/drawing/2014/main" id="{DE9DD025-0334-4A4D-9898-1115A59265F1}"/>
              </a:ext>
            </a:extLst>
          </p:cNvPr>
          <p:cNvSpPr/>
          <p:nvPr/>
        </p:nvSpPr>
        <p:spPr>
          <a:xfrm rot="10800000">
            <a:off x="10641738" y="356196"/>
            <a:ext cx="1184988" cy="11010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1281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to Emiel Muijderman">
            <a:extLst>
              <a:ext uri="{FF2B5EF4-FFF2-40B4-BE49-F238E27FC236}">
                <a16:creationId xmlns:a16="http://schemas.microsoft.com/office/drawing/2014/main" id="{F0B9C233-EAE4-4EC4-A80D-4319C4A6C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7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elijkbenige driehoek 2">
            <a:extLst>
              <a:ext uri="{FF2B5EF4-FFF2-40B4-BE49-F238E27FC236}">
                <a16:creationId xmlns:a16="http://schemas.microsoft.com/office/drawing/2014/main" id="{6822670E-8448-483B-8A64-F1FD75D04BF5}"/>
              </a:ext>
            </a:extLst>
          </p:cNvPr>
          <p:cNvSpPr/>
          <p:nvPr/>
        </p:nvSpPr>
        <p:spPr>
          <a:xfrm rot="10800000">
            <a:off x="10498519" y="422297"/>
            <a:ext cx="1184988" cy="11010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2279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675209E-8511-4166-AB3C-369783CF3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4903" cy="6856602"/>
          </a:xfrm>
          <a:prstGeom prst="rect">
            <a:avLst/>
          </a:prstGeom>
        </p:spPr>
      </p:pic>
      <p:sp>
        <p:nvSpPr>
          <p:cNvPr id="3" name="Gelijkbenige driehoek 2">
            <a:extLst>
              <a:ext uri="{FF2B5EF4-FFF2-40B4-BE49-F238E27FC236}">
                <a16:creationId xmlns:a16="http://schemas.microsoft.com/office/drawing/2014/main" id="{ECCC4AE9-8B39-4256-A4A9-1A38ED75C77F}"/>
              </a:ext>
            </a:extLst>
          </p:cNvPr>
          <p:cNvSpPr/>
          <p:nvPr/>
        </p:nvSpPr>
        <p:spPr>
          <a:xfrm rot="10800000">
            <a:off x="10707839" y="345178"/>
            <a:ext cx="1184988" cy="11010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4625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rum Groningen | Groningen Conventions">
            <a:extLst>
              <a:ext uri="{FF2B5EF4-FFF2-40B4-BE49-F238E27FC236}">
                <a16:creationId xmlns:a16="http://schemas.microsoft.com/office/drawing/2014/main" id="{0D4BB225-A4F1-4F8C-8593-4043E011E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946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Innovatie\WTC_Arnhem_2015_1.jpg">
            <a:extLst>
              <a:ext uri="{FF2B5EF4-FFF2-40B4-BE49-F238E27FC236}">
                <a16:creationId xmlns:a16="http://schemas.microsoft.com/office/drawing/2014/main" id="{6611279A-A67F-403D-817B-31B5F568C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0276764" cy="6853515"/>
          </a:xfrm>
          <a:prstGeom prst="rect">
            <a:avLst/>
          </a:prstGeom>
          <a:noFill/>
        </p:spPr>
      </p:pic>
      <p:sp>
        <p:nvSpPr>
          <p:cNvPr id="4" name="Gelijkbenige driehoek 3">
            <a:extLst>
              <a:ext uri="{FF2B5EF4-FFF2-40B4-BE49-F238E27FC236}">
                <a16:creationId xmlns:a16="http://schemas.microsoft.com/office/drawing/2014/main" id="{5806FDE4-F7A3-4F36-B672-C9561DB62C91}"/>
              </a:ext>
            </a:extLst>
          </p:cNvPr>
          <p:cNvSpPr/>
          <p:nvPr/>
        </p:nvSpPr>
        <p:spPr>
          <a:xfrm rot="10800000">
            <a:off x="10652755" y="323146"/>
            <a:ext cx="1184988" cy="11010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832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3D5A425-78E1-45AE-B6E3-F5FCEE499131}"/>
              </a:ext>
            </a:extLst>
          </p:cNvPr>
          <p:cNvGrpSpPr/>
          <p:nvPr/>
        </p:nvGrpSpPr>
        <p:grpSpPr>
          <a:xfrm>
            <a:off x="4313684" y="412114"/>
            <a:ext cx="5156883" cy="5632311"/>
            <a:chOff x="3223015" y="566350"/>
            <a:chExt cx="5156883" cy="5632311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ACADB0BA-2066-4991-9E3B-59FE4828CA58}"/>
                </a:ext>
              </a:extLst>
            </p:cNvPr>
            <p:cNvGrpSpPr/>
            <p:nvPr/>
          </p:nvGrpSpPr>
          <p:grpSpPr>
            <a:xfrm>
              <a:off x="3223015" y="692389"/>
              <a:ext cx="1510019" cy="5473221"/>
              <a:chOff x="5503506" y="631143"/>
              <a:chExt cx="1510019" cy="5473221"/>
            </a:xfrm>
          </p:grpSpPr>
          <p:cxnSp>
            <p:nvCxnSpPr>
              <p:cNvPr id="3" name="Rechte verbindingslijn 2">
                <a:extLst>
                  <a:ext uri="{FF2B5EF4-FFF2-40B4-BE49-F238E27FC236}">
                    <a16:creationId xmlns:a16="http://schemas.microsoft.com/office/drawing/2014/main" id="{D2723DD4-58F4-49A3-BF3C-0557B620FD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3506" y="631143"/>
                <a:ext cx="1510019" cy="0"/>
              </a:xfrm>
              <a:prstGeom prst="line">
                <a:avLst/>
              </a:prstGeom>
              <a:ln w="1079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Gelijkbenige driehoek 4">
                <a:extLst>
                  <a:ext uri="{FF2B5EF4-FFF2-40B4-BE49-F238E27FC236}">
                    <a16:creationId xmlns:a16="http://schemas.microsoft.com/office/drawing/2014/main" id="{641B775B-2738-4BB9-BABC-A01A250C8F61}"/>
                  </a:ext>
                </a:extLst>
              </p:cNvPr>
              <p:cNvSpPr/>
              <p:nvPr/>
            </p:nvSpPr>
            <p:spPr>
              <a:xfrm rot="10800000">
                <a:off x="5666021" y="1277257"/>
                <a:ext cx="1184988" cy="1101007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6" name="Afbeelding 5">
                <a:extLst>
                  <a:ext uri="{FF2B5EF4-FFF2-40B4-BE49-F238E27FC236}">
                    <a16:creationId xmlns:a16="http://schemas.microsoft.com/office/drawing/2014/main" id="{FAB93A4D-A867-4F72-840A-D5DE132F74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33" t="2788" r="14574" b="2788"/>
              <a:stretch/>
            </p:blipFill>
            <p:spPr>
              <a:xfrm>
                <a:off x="5507852" y="2579037"/>
                <a:ext cx="1505673" cy="1530222"/>
              </a:xfrm>
              <a:prstGeom prst="rect">
                <a:avLst/>
              </a:prstGeom>
            </p:spPr>
          </p:pic>
          <p:grpSp>
            <p:nvGrpSpPr>
              <p:cNvPr id="7" name="Groep 6">
                <a:extLst>
                  <a:ext uri="{FF2B5EF4-FFF2-40B4-BE49-F238E27FC236}">
                    <a16:creationId xmlns:a16="http://schemas.microsoft.com/office/drawing/2014/main" id="{FA793F09-36A0-40B8-8FF1-41D533424EB6}"/>
                  </a:ext>
                </a:extLst>
              </p:cNvPr>
              <p:cNvGrpSpPr/>
              <p:nvPr/>
            </p:nvGrpSpPr>
            <p:grpSpPr>
              <a:xfrm>
                <a:off x="5618590" y="4219521"/>
                <a:ext cx="1279850" cy="1256562"/>
                <a:chOff x="10375898" y="187824"/>
                <a:chExt cx="1510019" cy="1502457"/>
              </a:xfrm>
            </p:grpSpPr>
            <p:cxnSp>
              <p:nvCxnSpPr>
                <p:cNvPr id="8" name="Rechte verbindingslijn 7">
                  <a:extLst>
                    <a:ext uri="{FF2B5EF4-FFF2-40B4-BE49-F238E27FC236}">
                      <a16:creationId xmlns:a16="http://schemas.microsoft.com/office/drawing/2014/main" id="{4AB7583B-97F5-4E7E-A67D-C9DF54C4F8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75898" y="939053"/>
                  <a:ext cx="1510019" cy="0"/>
                </a:xfrm>
                <a:prstGeom prst="line">
                  <a:avLst/>
                </a:prstGeom>
                <a:ln w="1079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Rechte verbindingslijn 8">
                  <a:extLst>
                    <a:ext uri="{FF2B5EF4-FFF2-40B4-BE49-F238E27FC236}">
                      <a16:creationId xmlns:a16="http://schemas.microsoft.com/office/drawing/2014/main" id="{82715BDC-2DF1-4899-B87C-FAE9A137FA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161238" y="187824"/>
                  <a:ext cx="0" cy="1502457"/>
                </a:xfrm>
                <a:prstGeom prst="line">
                  <a:avLst/>
                </a:prstGeom>
                <a:ln w="1079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Ovaal 9">
                <a:extLst>
                  <a:ext uri="{FF2B5EF4-FFF2-40B4-BE49-F238E27FC236}">
                    <a16:creationId xmlns:a16="http://schemas.microsoft.com/office/drawing/2014/main" id="{ACF8DAC8-BC58-47EF-A7A1-08435FF0BC54}"/>
                  </a:ext>
                </a:extLst>
              </p:cNvPr>
              <p:cNvSpPr/>
              <p:nvPr/>
            </p:nvSpPr>
            <p:spPr>
              <a:xfrm>
                <a:off x="6116271" y="5778829"/>
                <a:ext cx="335902" cy="3255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059E3B90-7057-4A1F-A484-304116C848E8}"/>
                </a:ext>
              </a:extLst>
            </p:cNvPr>
            <p:cNvSpPr txBox="1"/>
            <p:nvPr/>
          </p:nvSpPr>
          <p:spPr>
            <a:xfrm>
              <a:off x="5376231" y="566350"/>
              <a:ext cx="3003667" cy="563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Intro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De Omgevingswet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Omgeving van het monument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Participeren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Tenslotte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8877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880D070-58FC-4BE2-AADC-A2748E918CC3}"/>
              </a:ext>
            </a:extLst>
          </p:cNvPr>
          <p:cNvSpPr txBox="1"/>
          <p:nvPr/>
        </p:nvSpPr>
        <p:spPr>
          <a:xfrm>
            <a:off x="6400800" y="1277257"/>
            <a:ext cx="323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</p:txBody>
      </p:sp>
      <p:sp>
        <p:nvSpPr>
          <p:cNvPr id="5" name="Gelijkbenige driehoek 4">
            <a:extLst>
              <a:ext uri="{FF2B5EF4-FFF2-40B4-BE49-F238E27FC236}">
                <a16:creationId xmlns:a16="http://schemas.microsoft.com/office/drawing/2014/main" id="{B18B1942-CB31-4D5E-B51C-82DDBE00A847}"/>
              </a:ext>
            </a:extLst>
          </p:cNvPr>
          <p:cNvSpPr/>
          <p:nvPr/>
        </p:nvSpPr>
        <p:spPr>
          <a:xfrm rot="10800000">
            <a:off x="10322249" y="499415"/>
            <a:ext cx="1184988" cy="11010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C24EAB71-C4D4-4B7E-88E9-271430108E22}"/>
              </a:ext>
            </a:extLst>
          </p:cNvPr>
          <p:cNvSpPr/>
          <p:nvPr/>
        </p:nvSpPr>
        <p:spPr>
          <a:xfrm rot="10800000">
            <a:off x="10322249" y="499415"/>
            <a:ext cx="1184988" cy="11010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BE2661C-A784-4CE1-960C-1A6552232512}"/>
              </a:ext>
            </a:extLst>
          </p:cNvPr>
          <p:cNvSpPr txBox="1"/>
          <p:nvPr/>
        </p:nvSpPr>
        <p:spPr>
          <a:xfrm>
            <a:off x="1968759" y="755780"/>
            <a:ext cx="699795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/>
              <a:t>Twee belangrijke extra’s: </a:t>
            </a:r>
          </a:p>
          <a:p>
            <a:endParaRPr lang="nl-NL" sz="3200" dirty="0"/>
          </a:p>
          <a:p>
            <a:pPr marL="285750" indent="-285750">
              <a:buFontTx/>
              <a:buChar char="-"/>
            </a:pPr>
            <a:r>
              <a:rPr lang="nl-NL" sz="3200" dirty="0"/>
              <a:t>Artikel 5.130.1 BKL</a:t>
            </a:r>
          </a:p>
          <a:p>
            <a:pPr marL="285750" indent="-285750">
              <a:buFontTx/>
              <a:buChar char="-"/>
            </a:pPr>
            <a:endParaRPr lang="nl-NL" sz="3200" dirty="0"/>
          </a:p>
          <a:p>
            <a:pPr marL="285750" indent="-285750">
              <a:buFontTx/>
              <a:buChar char="-"/>
            </a:pPr>
            <a:r>
              <a:rPr lang="nl-NL" sz="3200" dirty="0"/>
              <a:t>Participatie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732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3D5A425-78E1-45AE-B6E3-F5FCEE499131}"/>
              </a:ext>
            </a:extLst>
          </p:cNvPr>
          <p:cNvGrpSpPr/>
          <p:nvPr/>
        </p:nvGrpSpPr>
        <p:grpSpPr>
          <a:xfrm>
            <a:off x="4313684" y="412114"/>
            <a:ext cx="4797281" cy="5632311"/>
            <a:chOff x="3223015" y="566350"/>
            <a:chExt cx="4797281" cy="5632311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ACADB0BA-2066-4991-9E3B-59FE4828CA58}"/>
                </a:ext>
              </a:extLst>
            </p:cNvPr>
            <p:cNvGrpSpPr/>
            <p:nvPr/>
          </p:nvGrpSpPr>
          <p:grpSpPr>
            <a:xfrm>
              <a:off x="3223015" y="692389"/>
              <a:ext cx="1510019" cy="5473221"/>
              <a:chOff x="5503506" y="631143"/>
              <a:chExt cx="1510019" cy="5473221"/>
            </a:xfrm>
          </p:grpSpPr>
          <p:cxnSp>
            <p:nvCxnSpPr>
              <p:cNvPr id="3" name="Rechte verbindingslijn 2">
                <a:extLst>
                  <a:ext uri="{FF2B5EF4-FFF2-40B4-BE49-F238E27FC236}">
                    <a16:creationId xmlns:a16="http://schemas.microsoft.com/office/drawing/2014/main" id="{D2723DD4-58F4-49A3-BF3C-0557B620FD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3506" y="631143"/>
                <a:ext cx="1510019" cy="0"/>
              </a:xfrm>
              <a:prstGeom prst="line">
                <a:avLst/>
              </a:prstGeom>
              <a:ln w="1079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Gelijkbenige driehoek 4">
                <a:extLst>
                  <a:ext uri="{FF2B5EF4-FFF2-40B4-BE49-F238E27FC236}">
                    <a16:creationId xmlns:a16="http://schemas.microsoft.com/office/drawing/2014/main" id="{641B775B-2738-4BB9-BABC-A01A250C8F61}"/>
                  </a:ext>
                </a:extLst>
              </p:cNvPr>
              <p:cNvSpPr/>
              <p:nvPr/>
            </p:nvSpPr>
            <p:spPr>
              <a:xfrm rot="10800000">
                <a:off x="5666021" y="1277257"/>
                <a:ext cx="1184988" cy="1101007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6" name="Afbeelding 5">
                <a:extLst>
                  <a:ext uri="{FF2B5EF4-FFF2-40B4-BE49-F238E27FC236}">
                    <a16:creationId xmlns:a16="http://schemas.microsoft.com/office/drawing/2014/main" id="{FAB93A4D-A867-4F72-840A-D5DE132F74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33" t="2788" r="14574" b="2788"/>
              <a:stretch/>
            </p:blipFill>
            <p:spPr>
              <a:xfrm>
                <a:off x="5507852" y="2579037"/>
                <a:ext cx="1505673" cy="1530222"/>
              </a:xfrm>
              <a:prstGeom prst="rect">
                <a:avLst/>
              </a:prstGeom>
            </p:spPr>
          </p:pic>
          <p:grpSp>
            <p:nvGrpSpPr>
              <p:cNvPr id="7" name="Groep 6">
                <a:extLst>
                  <a:ext uri="{FF2B5EF4-FFF2-40B4-BE49-F238E27FC236}">
                    <a16:creationId xmlns:a16="http://schemas.microsoft.com/office/drawing/2014/main" id="{FA793F09-36A0-40B8-8FF1-41D533424EB6}"/>
                  </a:ext>
                </a:extLst>
              </p:cNvPr>
              <p:cNvGrpSpPr/>
              <p:nvPr/>
            </p:nvGrpSpPr>
            <p:grpSpPr>
              <a:xfrm>
                <a:off x="5618590" y="4219521"/>
                <a:ext cx="1279850" cy="1256562"/>
                <a:chOff x="10375898" y="187824"/>
                <a:chExt cx="1510019" cy="1502457"/>
              </a:xfrm>
            </p:grpSpPr>
            <p:cxnSp>
              <p:nvCxnSpPr>
                <p:cNvPr id="8" name="Rechte verbindingslijn 7">
                  <a:extLst>
                    <a:ext uri="{FF2B5EF4-FFF2-40B4-BE49-F238E27FC236}">
                      <a16:creationId xmlns:a16="http://schemas.microsoft.com/office/drawing/2014/main" id="{4AB7583B-97F5-4E7E-A67D-C9DF54C4F8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75898" y="939053"/>
                  <a:ext cx="1510019" cy="0"/>
                </a:xfrm>
                <a:prstGeom prst="line">
                  <a:avLst/>
                </a:prstGeom>
                <a:ln w="1079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Rechte verbindingslijn 8">
                  <a:extLst>
                    <a:ext uri="{FF2B5EF4-FFF2-40B4-BE49-F238E27FC236}">
                      <a16:creationId xmlns:a16="http://schemas.microsoft.com/office/drawing/2014/main" id="{82715BDC-2DF1-4899-B87C-FAE9A137FA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161238" y="187824"/>
                  <a:ext cx="0" cy="1502457"/>
                </a:xfrm>
                <a:prstGeom prst="line">
                  <a:avLst/>
                </a:prstGeom>
                <a:ln w="1079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Ovaal 9">
                <a:extLst>
                  <a:ext uri="{FF2B5EF4-FFF2-40B4-BE49-F238E27FC236}">
                    <a16:creationId xmlns:a16="http://schemas.microsoft.com/office/drawing/2014/main" id="{ACF8DAC8-BC58-47EF-A7A1-08435FF0BC54}"/>
                  </a:ext>
                </a:extLst>
              </p:cNvPr>
              <p:cNvSpPr/>
              <p:nvPr/>
            </p:nvSpPr>
            <p:spPr>
              <a:xfrm>
                <a:off x="6116271" y="5778829"/>
                <a:ext cx="335902" cy="3255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059E3B90-7057-4A1F-A484-304116C848E8}"/>
                </a:ext>
              </a:extLst>
            </p:cNvPr>
            <p:cNvSpPr txBox="1"/>
            <p:nvPr/>
          </p:nvSpPr>
          <p:spPr>
            <a:xfrm>
              <a:off x="5376231" y="566350"/>
              <a:ext cx="2644065" cy="563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Intro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De Omgevingswet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Koersen naar beleid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Participeren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Tenslotte</a:t>
              </a:r>
            </a:p>
          </p:txBody>
        </p:sp>
      </p:grpSp>
      <p:sp>
        <p:nvSpPr>
          <p:cNvPr id="13" name="Rechthoek 12">
            <a:extLst>
              <a:ext uri="{FF2B5EF4-FFF2-40B4-BE49-F238E27FC236}">
                <a16:creationId xmlns:a16="http://schemas.microsoft.com/office/drawing/2014/main" id="{678AED3A-AC87-4218-81E0-56F9B636E541}"/>
              </a:ext>
            </a:extLst>
          </p:cNvPr>
          <p:cNvSpPr/>
          <p:nvPr/>
        </p:nvSpPr>
        <p:spPr>
          <a:xfrm>
            <a:off x="3494650" y="2466638"/>
            <a:ext cx="5395961" cy="15496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8732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880D070-58FC-4BE2-AADC-A2748E918CC3}"/>
              </a:ext>
            </a:extLst>
          </p:cNvPr>
          <p:cNvSpPr txBox="1"/>
          <p:nvPr/>
        </p:nvSpPr>
        <p:spPr>
          <a:xfrm>
            <a:off x="6400800" y="1277257"/>
            <a:ext cx="323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3A2ED58-0D13-4173-80BC-E6255ABF16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2788" r="14574" b="2788"/>
          <a:stretch/>
        </p:blipFill>
        <p:spPr>
          <a:xfrm>
            <a:off x="10133045" y="178763"/>
            <a:ext cx="1716833" cy="174482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DF8AF31-7CA8-4329-A94F-F04F1C0147B9}"/>
              </a:ext>
            </a:extLst>
          </p:cNvPr>
          <p:cNvPicPr/>
          <p:nvPr/>
        </p:nvPicPr>
        <p:blipFill rotWithShape="1">
          <a:blip r:embed="rId5"/>
          <a:srcRect l="20879" t="19357" r="20497" b="7298"/>
          <a:stretch/>
        </p:blipFill>
        <p:spPr bwMode="auto">
          <a:xfrm>
            <a:off x="569168" y="178763"/>
            <a:ext cx="8994710" cy="64553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6647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880D070-58FC-4BE2-AADC-A2748E918CC3}"/>
              </a:ext>
            </a:extLst>
          </p:cNvPr>
          <p:cNvSpPr txBox="1"/>
          <p:nvPr/>
        </p:nvSpPr>
        <p:spPr>
          <a:xfrm>
            <a:off x="6400800" y="1277257"/>
            <a:ext cx="323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3A2ED58-0D13-4173-80BC-E6255ABF16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2788" r="14574" b="2788"/>
          <a:stretch/>
        </p:blipFill>
        <p:spPr>
          <a:xfrm>
            <a:off x="10105053" y="178763"/>
            <a:ext cx="1716833" cy="17448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50C1851-31A9-4130-AF31-E7A582A1CF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2788" r="14574" b="2788"/>
          <a:stretch/>
        </p:blipFill>
        <p:spPr>
          <a:xfrm>
            <a:off x="3910564" y="1443061"/>
            <a:ext cx="4512906" cy="458648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23ABC3D-12DB-4D44-9CA0-ABA2025B6024}"/>
              </a:ext>
            </a:extLst>
          </p:cNvPr>
          <p:cNvSpPr txBox="1"/>
          <p:nvPr/>
        </p:nvSpPr>
        <p:spPr>
          <a:xfrm>
            <a:off x="4666344" y="1080649"/>
            <a:ext cx="1949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Bestand</a:t>
            </a:r>
            <a:endParaRPr lang="nl-NL" b="1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0404514-C4FC-45B9-B642-7A70B60E1B0F}"/>
              </a:ext>
            </a:extLst>
          </p:cNvPr>
          <p:cNvSpPr txBox="1"/>
          <p:nvPr/>
        </p:nvSpPr>
        <p:spPr>
          <a:xfrm>
            <a:off x="8128519" y="3845620"/>
            <a:ext cx="1803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Analyse</a:t>
            </a:r>
            <a:endParaRPr lang="nl-NL" b="1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82E484A-038E-4C1E-AA3A-E1AE8F903109}"/>
              </a:ext>
            </a:extLst>
          </p:cNvPr>
          <p:cNvSpPr txBox="1"/>
          <p:nvPr/>
        </p:nvSpPr>
        <p:spPr>
          <a:xfrm>
            <a:off x="3409822" y="4955963"/>
            <a:ext cx="1657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Beleid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509084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880D070-58FC-4BE2-AADC-A2748E918CC3}"/>
              </a:ext>
            </a:extLst>
          </p:cNvPr>
          <p:cNvSpPr txBox="1"/>
          <p:nvPr/>
        </p:nvSpPr>
        <p:spPr>
          <a:xfrm>
            <a:off x="6400800" y="1277257"/>
            <a:ext cx="323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3A2ED58-0D13-4173-80BC-E6255ABF16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2788" r="14574" b="2788"/>
          <a:stretch/>
        </p:blipFill>
        <p:spPr>
          <a:xfrm>
            <a:off x="10133045" y="178763"/>
            <a:ext cx="1716833" cy="174482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30F6FB4-F010-44DC-A1B7-0BC4DD9C8145}"/>
              </a:ext>
            </a:extLst>
          </p:cNvPr>
          <p:cNvSpPr txBox="1"/>
          <p:nvPr/>
        </p:nvSpPr>
        <p:spPr>
          <a:xfrm>
            <a:off x="885385" y="382811"/>
            <a:ext cx="83467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Bestand</a:t>
            </a:r>
          </a:p>
          <a:p>
            <a:endParaRPr lang="nl-NL" sz="3600" b="1" dirty="0"/>
          </a:p>
          <a:p>
            <a:pPr marL="571500" indent="-571500">
              <a:buFontTx/>
              <a:buChar char="-"/>
            </a:pPr>
            <a:r>
              <a:rPr lang="nl-NL" sz="3600" b="1" dirty="0"/>
              <a:t>Alle beschermde objecten</a:t>
            </a:r>
          </a:p>
          <a:p>
            <a:pPr marL="571500" indent="-571500">
              <a:buFontTx/>
              <a:buChar char="-"/>
            </a:pPr>
            <a:r>
              <a:rPr lang="nl-NL" sz="3600" b="1" dirty="0"/>
              <a:t>Beschermde gezichten</a:t>
            </a:r>
          </a:p>
          <a:p>
            <a:pPr marL="571500" indent="-571500">
              <a:buFontTx/>
              <a:buChar char="-"/>
            </a:pPr>
            <a:r>
              <a:rPr lang="nl-NL" sz="3600" b="1" dirty="0"/>
              <a:t>Potentiele monumenten </a:t>
            </a:r>
          </a:p>
          <a:p>
            <a:pPr marL="571500" indent="-571500">
              <a:buFontTx/>
              <a:buChar char="-"/>
            </a:pPr>
            <a:r>
              <a:rPr lang="nl-NL" sz="3600" b="1" dirty="0"/>
              <a:t>Cultuurlandschap</a:t>
            </a:r>
          </a:p>
          <a:p>
            <a:endParaRPr lang="nl-NL" sz="3600" b="1" dirty="0"/>
          </a:p>
          <a:p>
            <a:endParaRPr lang="nl-NL" b="1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09BF74A-6272-4C55-9B43-A361271E4809}"/>
              </a:ext>
            </a:extLst>
          </p:cNvPr>
          <p:cNvPicPr/>
          <p:nvPr/>
        </p:nvPicPr>
        <p:blipFill rotWithShape="1">
          <a:blip r:embed="rId5"/>
          <a:srcRect l="15036" t="3972" r="12864" b="22185"/>
          <a:stretch/>
        </p:blipFill>
        <p:spPr bwMode="auto">
          <a:xfrm>
            <a:off x="6951644" y="2306399"/>
            <a:ext cx="5240356" cy="4516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5145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880D070-58FC-4BE2-AADC-A2748E918CC3}"/>
              </a:ext>
            </a:extLst>
          </p:cNvPr>
          <p:cNvSpPr txBox="1"/>
          <p:nvPr/>
        </p:nvSpPr>
        <p:spPr>
          <a:xfrm>
            <a:off x="6400800" y="1277257"/>
            <a:ext cx="323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3A2ED58-0D13-4173-80BC-E6255ABF16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2788" r="14574" b="2788"/>
          <a:stretch/>
        </p:blipFill>
        <p:spPr>
          <a:xfrm>
            <a:off x="10133045" y="178763"/>
            <a:ext cx="1716833" cy="174482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14CE6D7-B25D-4B11-9DCD-3E2DE869E2E8}"/>
              </a:ext>
            </a:extLst>
          </p:cNvPr>
          <p:cNvSpPr txBox="1"/>
          <p:nvPr/>
        </p:nvSpPr>
        <p:spPr>
          <a:xfrm>
            <a:off x="879421" y="265138"/>
            <a:ext cx="71849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Analyse</a:t>
            </a:r>
          </a:p>
          <a:p>
            <a:pPr marL="571500" indent="-571500">
              <a:buFontTx/>
              <a:buChar char="-"/>
            </a:pPr>
            <a:r>
              <a:rPr lang="nl-NL" sz="3600" b="1" dirty="0"/>
              <a:t>Teamwork</a:t>
            </a:r>
          </a:p>
          <a:p>
            <a:pPr marL="571500" indent="-571500">
              <a:buFontTx/>
              <a:buChar char="-"/>
            </a:pPr>
            <a:r>
              <a:rPr lang="nl-NL" sz="3600" b="1" dirty="0"/>
              <a:t>Onderbouwing met toelichting</a:t>
            </a:r>
          </a:p>
          <a:p>
            <a:pPr marL="571500" indent="-571500">
              <a:buFontTx/>
              <a:buChar char="-"/>
            </a:pPr>
            <a:r>
              <a:rPr lang="nl-NL" sz="3600" b="1" dirty="0"/>
              <a:t>Inhoudelijk gestuurd</a:t>
            </a:r>
          </a:p>
          <a:p>
            <a:endParaRPr lang="nl-NL" b="1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9728133-6660-4290-AB9D-F88666F5CC3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82" y="3200845"/>
            <a:ext cx="5868318" cy="36571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2618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>
            <a:extLst>
              <a:ext uri="{FF2B5EF4-FFF2-40B4-BE49-F238E27FC236}">
                <a16:creationId xmlns:a16="http://schemas.microsoft.com/office/drawing/2014/main" id="{7880D070-58FC-4BE2-AADC-A2748E918CC3}"/>
              </a:ext>
            </a:extLst>
          </p:cNvPr>
          <p:cNvSpPr txBox="1"/>
          <p:nvPr/>
        </p:nvSpPr>
        <p:spPr>
          <a:xfrm>
            <a:off x="6400800" y="1277257"/>
            <a:ext cx="323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3A2ED58-0D13-4173-80BC-E6255ABF1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2788" r="14574" b="2788"/>
          <a:stretch/>
        </p:blipFill>
        <p:spPr>
          <a:xfrm>
            <a:off x="10133045" y="178763"/>
            <a:ext cx="1716833" cy="174482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4F38E3F-3E03-44E0-8F84-18837495D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025349" cy="6883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0727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880D070-58FC-4BE2-AADC-A2748E918CC3}"/>
              </a:ext>
            </a:extLst>
          </p:cNvPr>
          <p:cNvSpPr txBox="1"/>
          <p:nvPr/>
        </p:nvSpPr>
        <p:spPr>
          <a:xfrm>
            <a:off x="6400800" y="1277257"/>
            <a:ext cx="323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09BBA943-5007-409E-8888-F9A15308E875}"/>
              </a:ext>
            </a:extLst>
          </p:cNvPr>
          <p:cNvGrpSpPr/>
          <p:nvPr/>
        </p:nvGrpSpPr>
        <p:grpSpPr>
          <a:xfrm>
            <a:off x="10375898" y="187824"/>
            <a:ext cx="1510019" cy="1502457"/>
            <a:chOff x="10375898" y="187824"/>
            <a:chExt cx="1510019" cy="1502457"/>
          </a:xfrm>
        </p:grpSpPr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id="{7F06984B-DD3B-4743-B7CD-3806F3424AF6}"/>
                </a:ext>
              </a:extLst>
            </p:cNvPr>
            <p:cNvCxnSpPr>
              <a:cxnSpLocks/>
            </p:cNvCxnSpPr>
            <p:nvPr/>
          </p:nvCxnSpPr>
          <p:spPr>
            <a:xfrm>
              <a:off x="10375898" y="939053"/>
              <a:ext cx="1510019" cy="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echte verbindingslijn 7">
              <a:extLst>
                <a:ext uri="{FF2B5EF4-FFF2-40B4-BE49-F238E27FC236}">
                  <a16:creationId xmlns:a16="http://schemas.microsoft.com/office/drawing/2014/main" id="{FB38D2AF-A879-40C4-B2B7-5CA0F5E0B7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61238" y="187824"/>
              <a:ext cx="0" cy="1502457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79B71DCF-8FA8-4669-B0B7-A8C0C257EE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2788" r="14574" b="2788"/>
          <a:stretch/>
        </p:blipFill>
        <p:spPr>
          <a:xfrm>
            <a:off x="10133045" y="178763"/>
            <a:ext cx="1716833" cy="1744825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4F549B3F-87EC-4CBE-97B8-42EA016EC065}"/>
              </a:ext>
            </a:extLst>
          </p:cNvPr>
          <p:cNvSpPr txBox="1"/>
          <p:nvPr/>
        </p:nvSpPr>
        <p:spPr>
          <a:xfrm>
            <a:off x="670099" y="259120"/>
            <a:ext cx="825356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Beleid</a:t>
            </a:r>
          </a:p>
          <a:p>
            <a:pPr marL="571500" indent="-571500">
              <a:buFontTx/>
              <a:buChar char="-"/>
            </a:pPr>
            <a:r>
              <a:rPr lang="nl-NL" sz="3600" b="1" dirty="0"/>
              <a:t>Beperkte concrete ervaring</a:t>
            </a:r>
          </a:p>
          <a:p>
            <a:pPr marL="571500" indent="-571500">
              <a:buFontTx/>
              <a:buChar char="-"/>
            </a:pPr>
            <a:r>
              <a:rPr lang="nl-NL" sz="3600" b="1" dirty="0"/>
              <a:t>Zeer uitgebreide indirecte ervaring</a:t>
            </a:r>
          </a:p>
          <a:p>
            <a:pPr marL="571500" indent="-571500">
              <a:buFontTx/>
              <a:buChar char="-"/>
            </a:pPr>
            <a:endParaRPr lang="nl-NL" sz="3600" b="1" dirty="0"/>
          </a:p>
          <a:p>
            <a:pPr marL="571500" indent="-571500">
              <a:buFontTx/>
              <a:buChar char="-"/>
            </a:pPr>
            <a:r>
              <a:rPr lang="nl-NL" sz="3600" b="1" dirty="0"/>
              <a:t>Opnemen in verordening</a:t>
            </a:r>
          </a:p>
          <a:p>
            <a:pPr marL="571500" indent="-571500">
              <a:buFontTx/>
              <a:buChar char="-"/>
            </a:pPr>
            <a:r>
              <a:rPr lang="nl-NL" sz="3600" b="1" dirty="0"/>
              <a:t>Vergunningplicht</a:t>
            </a:r>
          </a:p>
          <a:p>
            <a:pPr marL="571500" indent="-571500">
              <a:buFontTx/>
              <a:buChar char="-"/>
            </a:pPr>
            <a:r>
              <a:rPr lang="nl-NL" sz="3600" b="1" dirty="0"/>
              <a:t>Opnemen in Omgevingsplan</a:t>
            </a:r>
          </a:p>
          <a:p>
            <a:pPr marL="571500" indent="-571500">
              <a:buFontTx/>
              <a:buChar char="-"/>
            </a:pPr>
            <a:r>
              <a:rPr lang="nl-NL" sz="3600" b="1" dirty="0"/>
              <a:t>Opnemen in Omgevingsprogramma</a:t>
            </a:r>
          </a:p>
          <a:p>
            <a:pPr marL="571500" indent="-571500">
              <a:buFontTx/>
              <a:buChar char="-"/>
            </a:pPr>
            <a:endParaRPr lang="nl-NL" sz="3600" b="1" dirty="0"/>
          </a:p>
          <a:p>
            <a:pPr marL="571500" indent="-571500">
              <a:buFontTx/>
              <a:buChar char="-"/>
            </a:pPr>
            <a:r>
              <a:rPr lang="nl-NL" sz="3600" b="1" dirty="0"/>
              <a:t>Koppelkansen</a:t>
            </a:r>
          </a:p>
          <a:p>
            <a:pPr marL="571500" indent="-571500">
              <a:buFontTx/>
              <a:buChar char="-"/>
            </a:pPr>
            <a:endParaRPr lang="nl-NL" sz="3600" b="1" dirty="0"/>
          </a:p>
        </p:txBody>
      </p:sp>
    </p:spTree>
    <p:extLst>
      <p:ext uri="{BB962C8B-B14F-4D97-AF65-F5344CB8AC3E}">
        <p14:creationId xmlns:p14="http://schemas.microsoft.com/office/powerpoint/2010/main" val="738772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3D5A425-78E1-45AE-B6E3-F5FCEE499131}"/>
              </a:ext>
            </a:extLst>
          </p:cNvPr>
          <p:cNvGrpSpPr/>
          <p:nvPr/>
        </p:nvGrpSpPr>
        <p:grpSpPr>
          <a:xfrm>
            <a:off x="4313684" y="412114"/>
            <a:ext cx="4797281" cy="5632311"/>
            <a:chOff x="3223015" y="566350"/>
            <a:chExt cx="4797281" cy="5632311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ACADB0BA-2066-4991-9E3B-59FE4828CA58}"/>
                </a:ext>
              </a:extLst>
            </p:cNvPr>
            <p:cNvGrpSpPr/>
            <p:nvPr/>
          </p:nvGrpSpPr>
          <p:grpSpPr>
            <a:xfrm>
              <a:off x="3223015" y="692389"/>
              <a:ext cx="1510019" cy="5473221"/>
              <a:chOff x="5503506" y="631143"/>
              <a:chExt cx="1510019" cy="5473221"/>
            </a:xfrm>
          </p:grpSpPr>
          <p:cxnSp>
            <p:nvCxnSpPr>
              <p:cNvPr id="3" name="Rechte verbindingslijn 2">
                <a:extLst>
                  <a:ext uri="{FF2B5EF4-FFF2-40B4-BE49-F238E27FC236}">
                    <a16:creationId xmlns:a16="http://schemas.microsoft.com/office/drawing/2014/main" id="{D2723DD4-58F4-49A3-BF3C-0557B620FD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3506" y="631143"/>
                <a:ext cx="1510019" cy="0"/>
              </a:xfrm>
              <a:prstGeom prst="line">
                <a:avLst/>
              </a:prstGeom>
              <a:ln w="1079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Gelijkbenige driehoek 4">
                <a:extLst>
                  <a:ext uri="{FF2B5EF4-FFF2-40B4-BE49-F238E27FC236}">
                    <a16:creationId xmlns:a16="http://schemas.microsoft.com/office/drawing/2014/main" id="{641B775B-2738-4BB9-BABC-A01A250C8F61}"/>
                  </a:ext>
                </a:extLst>
              </p:cNvPr>
              <p:cNvSpPr/>
              <p:nvPr/>
            </p:nvSpPr>
            <p:spPr>
              <a:xfrm rot="10800000">
                <a:off x="5666021" y="1277257"/>
                <a:ext cx="1184988" cy="1101007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6" name="Afbeelding 5">
                <a:extLst>
                  <a:ext uri="{FF2B5EF4-FFF2-40B4-BE49-F238E27FC236}">
                    <a16:creationId xmlns:a16="http://schemas.microsoft.com/office/drawing/2014/main" id="{FAB93A4D-A867-4F72-840A-D5DE132F74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33" t="2788" r="14574" b="2788"/>
              <a:stretch/>
            </p:blipFill>
            <p:spPr>
              <a:xfrm>
                <a:off x="5507852" y="2579037"/>
                <a:ext cx="1505673" cy="1530222"/>
              </a:xfrm>
              <a:prstGeom prst="rect">
                <a:avLst/>
              </a:prstGeom>
            </p:spPr>
          </p:pic>
          <p:grpSp>
            <p:nvGrpSpPr>
              <p:cNvPr id="7" name="Groep 6">
                <a:extLst>
                  <a:ext uri="{FF2B5EF4-FFF2-40B4-BE49-F238E27FC236}">
                    <a16:creationId xmlns:a16="http://schemas.microsoft.com/office/drawing/2014/main" id="{FA793F09-36A0-40B8-8FF1-41D533424EB6}"/>
                  </a:ext>
                </a:extLst>
              </p:cNvPr>
              <p:cNvGrpSpPr/>
              <p:nvPr/>
            </p:nvGrpSpPr>
            <p:grpSpPr>
              <a:xfrm>
                <a:off x="5618590" y="4219521"/>
                <a:ext cx="1279850" cy="1256562"/>
                <a:chOff x="10375898" y="187824"/>
                <a:chExt cx="1510019" cy="1502457"/>
              </a:xfrm>
            </p:grpSpPr>
            <p:cxnSp>
              <p:nvCxnSpPr>
                <p:cNvPr id="8" name="Rechte verbindingslijn 7">
                  <a:extLst>
                    <a:ext uri="{FF2B5EF4-FFF2-40B4-BE49-F238E27FC236}">
                      <a16:creationId xmlns:a16="http://schemas.microsoft.com/office/drawing/2014/main" id="{4AB7583B-97F5-4E7E-A67D-C9DF54C4F8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75898" y="939053"/>
                  <a:ext cx="1510019" cy="0"/>
                </a:xfrm>
                <a:prstGeom prst="line">
                  <a:avLst/>
                </a:prstGeom>
                <a:ln w="1079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Rechte verbindingslijn 8">
                  <a:extLst>
                    <a:ext uri="{FF2B5EF4-FFF2-40B4-BE49-F238E27FC236}">
                      <a16:creationId xmlns:a16="http://schemas.microsoft.com/office/drawing/2014/main" id="{82715BDC-2DF1-4899-B87C-FAE9A137FA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161238" y="187824"/>
                  <a:ext cx="0" cy="1502457"/>
                </a:xfrm>
                <a:prstGeom prst="line">
                  <a:avLst/>
                </a:prstGeom>
                <a:ln w="1079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Ovaal 9">
                <a:extLst>
                  <a:ext uri="{FF2B5EF4-FFF2-40B4-BE49-F238E27FC236}">
                    <a16:creationId xmlns:a16="http://schemas.microsoft.com/office/drawing/2014/main" id="{ACF8DAC8-BC58-47EF-A7A1-08435FF0BC54}"/>
                  </a:ext>
                </a:extLst>
              </p:cNvPr>
              <p:cNvSpPr/>
              <p:nvPr/>
            </p:nvSpPr>
            <p:spPr>
              <a:xfrm>
                <a:off x="6116271" y="5778829"/>
                <a:ext cx="335902" cy="3255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059E3B90-7057-4A1F-A484-304116C848E8}"/>
                </a:ext>
              </a:extLst>
            </p:cNvPr>
            <p:cNvSpPr txBox="1"/>
            <p:nvPr/>
          </p:nvSpPr>
          <p:spPr>
            <a:xfrm>
              <a:off x="5376231" y="566350"/>
              <a:ext cx="2644065" cy="563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Intro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De Omgevingswet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Koersen naar beleid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Participeren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Tenslotte</a:t>
              </a:r>
            </a:p>
          </p:txBody>
        </p:sp>
      </p:grpSp>
      <p:sp>
        <p:nvSpPr>
          <p:cNvPr id="13" name="Rechthoek 12">
            <a:extLst>
              <a:ext uri="{FF2B5EF4-FFF2-40B4-BE49-F238E27FC236}">
                <a16:creationId xmlns:a16="http://schemas.microsoft.com/office/drawing/2014/main" id="{74816C19-A2C6-48C2-B515-1CC0774B9F16}"/>
              </a:ext>
            </a:extLst>
          </p:cNvPr>
          <p:cNvSpPr/>
          <p:nvPr/>
        </p:nvSpPr>
        <p:spPr>
          <a:xfrm>
            <a:off x="3855903" y="4064397"/>
            <a:ext cx="4990641" cy="15301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0363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880D070-58FC-4BE2-AADC-A2748E918CC3}"/>
              </a:ext>
            </a:extLst>
          </p:cNvPr>
          <p:cNvSpPr txBox="1"/>
          <p:nvPr/>
        </p:nvSpPr>
        <p:spPr>
          <a:xfrm>
            <a:off x="6400800" y="1277257"/>
            <a:ext cx="323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09BBA943-5007-409E-8888-F9A15308E875}"/>
              </a:ext>
            </a:extLst>
          </p:cNvPr>
          <p:cNvGrpSpPr/>
          <p:nvPr/>
        </p:nvGrpSpPr>
        <p:grpSpPr>
          <a:xfrm>
            <a:off x="10785521" y="187824"/>
            <a:ext cx="1100396" cy="1167251"/>
            <a:chOff x="10375898" y="187824"/>
            <a:chExt cx="1510019" cy="1502457"/>
          </a:xfrm>
        </p:grpSpPr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id="{7F06984B-DD3B-4743-B7CD-3806F3424AF6}"/>
                </a:ext>
              </a:extLst>
            </p:cNvPr>
            <p:cNvCxnSpPr>
              <a:cxnSpLocks/>
            </p:cNvCxnSpPr>
            <p:nvPr/>
          </p:nvCxnSpPr>
          <p:spPr>
            <a:xfrm>
              <a:off x="10375898" y="939053"/>
              <a:ext cx="1510019" cy="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echte verbindingslijn 7">
              <a:extLst>
                <a:ext uri="{FF2B5EF4-FFF2-40B4-BE49-F238E27FC236}">
                  <a16:creationId xmlns:a16="http://schemas.microsoft.com/office/drawing/2014/main" id="{FB38D2AF-A879-40C4-B2B7-5CA0F5E0B7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61238" y="187824"/>
              <a:ext cx="0" cy="1502457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E7D49930-280D-4758-B6D8-E68256366E35}"/>
              </a:ext>
            </a:extLst>
          </p:cNvPr>
          <p:cNvSpPr txBox="1"/>
          <p:nvPr/>
        </p:nvSpPr>
        <p:spPr>
          <a:xfrm>
            <a:off x="3922004" y="3075057"/>
            <a:ext cx="4792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Participatiekwadrant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593557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3D5A425-78E1-45AE-B6E3-F5FCEE499131}"/>
              </a:ext>
            </a:extLst>
          </p:cNvPr>
          <p:cNvGrpSpPr/>
          <p:nvPr/>
        </p:nvGrpSpPr>
        <p:grpSpPr>
          <a:xfrm>
            <a:off x="4313684" y="412114"/>
            <a:ext cx="5268844" cy="5632311"/>
            <a:chOff x="3223015" y="566350"/>
            <a:chExt cx="5268844" cy="5632311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ACADB0BA-2066-4991-9E3B-59FE4828CA58}"/>
                </a:ext>
              </a:extLst>
            </p:cNvPr>
            <p:cNvGrpSpPr/>
            <p:nvPr/>
          </p:nvGrpSpPr>
          <p:grpSpPr>
            <a:xfrm>
              <a:off x="3223015" y="692389"/>
              <a:ext cx="1510019" cy="5473221"/>
              <a:chOff x="5503506" y="631143"/>
              <a:chExt cx="1510019" cy="5473221"/>
            </a:xfrm>
          </p:grpSpPr>
          <p:cxnSp>
            <p:nvCxnSpPr>
              <p:cNvPr id="3" name="Rechte verbindingslijn 2">
                <a:extLst>
                  <a:ext uri="{FF2B5EF4-FFF2-40B4-BE49-F238E27FC236}">
                    <a16:creationId xmlns:a16="http://schemas.microsoft.com/office/drawing/2014/main" id="{D2723DD4-58F4-49A3-BF3C-0557B620FD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3506" y="631143"/>
                <a:ext cx="1510019" cy="0"/>
              </a:xfrm>
              <a:prstGeom prst="line">
                <a:avLst/>
              </a:prstGeom>
              <a:ln w="1079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Gelijkbenige driehoek 4">
                <a:extLst>
                  <a:ext uri="{FF2B5EF4-FFF2-40B4-BE49-F238E27FC236}">
                    <a16:creationId xmlns:a16="http://schemas.microsoft.com/office/drawing/2014/main" id="{641B775B-2738-4BB9-BABC-A01A250C8F61}"/>
                  </a:ext>
                </a:extLst>
              </p:cNvPr>
              <p:cNvSpPr/>
              <p:nvPr/>
            </p:nvSpPr>
            <p:spPr>
              <a:xfrm rot="10800000">
                <a:off x="5666021" y="1277257"/>
                <a:ext cx="1184988" cy="1101007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6" name="Afbeelding 5">
                <a:extLst>
                  <a:ext uri="{FF2B5EF4-FFF2-40B4-BE49-F238E27FC236}">
                    <a16:creationId xmlns:a16="http://schemas.microsoft.com/office/drawing/2014/main" id="{FAB93A4D-A867-4F72-840A-D5DE132F74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33" t="2788" r="14574" b="2788"/>
              <a:stretch/>
            </p:blipFill>
            <p:spPr>
              <a:xfrm>
                <a:off x="5507852" y="2579037"/>
                <a:ext cx="1505673" cy="1530222"/>
              </a:xfrm>
              <a:prstGeom prst="rect">
                <a:avLst/>
              </a:prstGeom>
            </p:spPr>
          </p:pic>
          <p:grpSp>
            <p:nvGrpSpPr>
              <p:cNvPr id="7" name="Groep 6">
                <a:extLst>
                  <a:ext uri="{FF2B5EF4-FFF2-40B4-BE49-F238E27FC236}">
                    <a16:creationId xmlns:a16="http://schemas.microsoft.com/office/drawing/2014/main" id="{FA793F09-36A0-40B8-8FF1-41D533424EB6}"/>
                  </a:ext>
                </a:extLst>
              </p:cNvPr>
              <p:cNvGrpSpPr/>
              <p:nvPr/>
            </p:nvGrpSpPr>
            <p:grpSpPr>
              <a:xfrm>
                <a:off x="5618590" y="4219521"/>
                <a:ext cx="1279850" cy="1256562"/>
                <a:chOff x="10375898" y="187824"/>
                <a:chExt cx="1510019" cy="1502457"/>
              </a:xfrm>
            </p:grpSpPr>
            <p:cxnSp>
              <p:nvCxnSpPr>
                <p:cNvPr id="8" name="Rechte verbindingslijn 7">
                  <a:extLst>
                    <a:ext uri="{FF2B5EF4-FFF2-40B4-BE49-F238E27FC236}">
                      <a16:creationId xmlns:a16="http://schemas.microsoft.com/office/drawing/2014/main" id="{4AB7583B-97F5-4E7E-A67D-C9DF54C4F8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75898" y="939053"/>
                  <a:ext cx="1510019" cy="0"/>
                </a:xfrm>
                <a:prstGeom prst="line">
                  <a:avLst/>
                </a:prstGeom>
                <a:ln w="1079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Rechte verbindingslijn 8">
                  <a:extLst>
                    <a:ext uri="{FF2B5EF4-FFF2-40B4-BE49-F238E27FC236}">
                      <a16:creationId xmlns:a16="http://schemas.microsoft.com/office/drawing/2014/main" id="{82715BDC-2DF1-4899-B87C-FAE9A137FA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161238" y="187824"/>
                  <a:ext cx="0" cy="1502457"/>
                </a:xfrm>
                <a:prstGeom prst="line">
                  <a:avLst/>
                </a:prstGeom>
                <a:ln w="1079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Ovaal 9">
                <a:extLst>
                  <a:ext uri="{FF2B5EF4-FFF2-40B4-BE49-F238E27FC236}">
                    <a16:creationId xmlns:a16="http://schemas.microsoft.com/office/drawing/2014/main" id="{ACF8DAC8-BC58-47EF-A7A1-08435FF0BC54}"/>
                  </a:ext>
                </a:extLst>
              </p:cNvPr>
              <p:cNvSpPr/>
              <p:nvPr/>
            </p:nvSpPr>
            <p:spPr>
              <a:xfrm>
                <a:off x="6116271" y="5778829"/>
                <a:ext cx="335902" cy="3255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059E3B90-7057-4A1F-A484-304116C848E8}"/>
                </a:ext>
              </a:extLst>
            </p:cNvPr>
            <p:cNvSpPr txBox="1"/>
            <p:nvPr/>
          </p:nvSpPr>
          <p:spPr>
            <a:xfrm>
              <a:off x="5376230" y="566350"/>
              <a:ext cx="3115629" cy="563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Intro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De Omgevingswet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Omgeving van het monument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Participeren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Tenslotte</a:t>
              </a:r>
            </a:p>
          </p:txBody>
        </p:sp>
      </p:grpSp>
      <p:sp>
        <p:nvSpPr>
          <p:cNvPr id="13" name="Rechthoek 12">
            <a:extLst>
              <a:ext uri="{FF2B5EF4-FFF2-40B4-BE49-F238E27FC236}">
                <a16:creationId xmlns:a16="http://schemas.microsoft.com/office/drawing/2014/main" id="{1946EB56-8EF0-499F-9392-94B34D90D1CB}"/>
              </a:ext>
            </a:extLst>
          </p:cNvPr>
          <p:cNvSpPr/>
          <p:nvPr/>
        </p:nvSpPr>
        <p:spPr>
          <a:xfrm>
            <a:off x="3859302" y="301368"/>
            <a:ext cx="4572000" cy="580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38189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09BBA943-5007-409E-8888-F9A15308E875}"/>
              </a:ext>
            </a:extLst>
          </p:cNvPr>
          <p:cNvGrpSpPr/>
          <p:nvPr/>
        </p:nvGrpSpPr>
        <p:grpSpPr>
          <a:xfrm>
            <a:off x="10785521" y="187824"/>
            <a:ext cx="1100396" cy="1167251"/>
            <a:chOff x="10375898" y="187824"/>
            <a:chExt cx="1510019" cy="1502457"/>
          </a:xfrm>
        </p:grpSpPr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id="{7F06984B-DD3B-4743-B7CD-3806F3424AF6}"/>
                </a:ext>
              </a:extLst>
            </p:cNvPr>
            <p:cNvCxnSpPr>
              <a:cxnSpLocks/>
            </p:cNvCxnSpPr>
            <p:nvPr/>
          </p:nvCxnSpPr>
          <p:spPr>
            <a:xfrm>
              <a:off x="10375898" y="939053"/>
              <a:ext cx="1510019" cy="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echte verbindingslijn 7">
              <a:extLst>
                <a:ext uri="{FF2B5EF4-FFF2-40B4-BE49-F238E27FC236}">
                  <a16:creationId xmlns:a16="http://schemas.microsoft.com/office/drawing/2014/main" id="{FB38D2AF-A879-40C4-B2B7-5CA0F5E0B7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61238" y="187824"/>
              <a:ext cx="0" cy="1502457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AC40E878-8B4F-4713-84E2-BE7903DB6419}"/>
              </a:ext>
            </a:extLst>
          </p:cNvPr>
          <p:cNvGrpSpPr/>
          <p:nvPr/>
        </p:nvGrpSpPr>
        <p:grpSpPr>
          <a:xfrm>
            <a:off x="1901541" y="771450"/>
            <a:ext cx="7735945" cy="5338701"/>
            <a:chOff x="10375898" y="187824"/>
            <a:chExt cx="1510019" cy="1502457"/>
          </a:xfrm>
        </p:grpSpPr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F37108A9-65DB-45CB-9411-BC103C0999BE}"/>
                </a:ext>
              </a:extLst>
            </p:cNvPr>
            <p:cNvCxnSpPr>
              <a:cxnSpLocks/>
            </p:cNvCxnSpPr>
            <p:nvPr/>
          </p:nvCxnSpPr>
          <p:spPr>
            <a:xfrm>
              <a:off x="10375898" y="939053"/>
              <a:ext cx="1510019" cy="0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DE32073E-A4B4-48D7-A5CA-7BE9589F37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61238" y="187824"/>
              <a:ext cx="0" cy="1502457"/>
            </a:xfrm>
            <a:prstGeom prst="line">
              <a:avLst/>
            </a:prstGeom>
            <a:ln w="1079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92233E70-28A9-47B6-93DC-EC7714A7E7B2}"/>
              </a:ext>
            </a:extLst>
          </p:cNvPr>
          <p:cNvSpPr txBox="1"/>
          <p:nvPr/>
        </p:nvSpPr>
        <p:spPr>
          <a:xfrm>
            <a:off x="1901541" y="3429000"/>
            <a:ext cx="817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strijd</a:t>
            </a:r>
            <a:endParaRPr lang="nl-NL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6CF51B3A-AD66-48C7-9DBF-CF444748215F}"/>
              </a:ext>
            </a:extLst>
          </p:cNvPr>
          <p:cNvSpPr txBox="1"/>
          <p:nvPr/>
        </p:nvSpPr>
        <p:spPr>
          <a:xfrm>
            <a:off x="8644036" y="3440800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dialoog</a:t>
            </a:r>
            <a:endParaRPr lang="nl-NL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48A30510-F5A2-47B8-9337-30C199DB862F}"/>
              </a:ext>
            </a:extLst>
          </p:cNvPr>
          <p:cNvSpPr txBox="1"/>
          <p:nvPr/>
        </p:nvSpPr>
        <p:spPr>
          <a:xfrm>
            <a:off x="4022993" y="265540"/>
            <a:ext cx="3555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Proactief, </a:t>
            </a:r>
            <a:r>
              <a:rPr lang="nl-NL" sz="2400" dirty="0" err="1"/>
              <a:t>systeemgestuurd</a:t>
            </a:r>
            <a:endParaRPr lang="nl-NL" sz="2400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5B975666-1633-4040-80D6-C0B76BAE5C73}"/>
              </a:ext>
            </a:extLst>
          </p:cNvPr>
          <p:cNvSpPr txBox="1"/>
          <p:nvPr/>
        </p:nvSpPr>
        <p:spPr>
          <a:xfrm>
            <a:off x="4171887" y="6239541"/>
            <a:ext cx="350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Reactief, incident gestuurd</a:t>
            </a:r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49C8500-A875-4AFA-9EC9-96844A7F1C8A}"/>
              </a:ext>
            </a:extLst>
          </p:cNvPr>
          <p:cNvSpPr txBox="1"/>
          <p:nvPr/>
        </p:nvSpPr>
        <p:spPr>
          <a:xfrm rot="19168420">
            <a:off x="4247646" y="2070909"/>
            <a:ext cx="90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/>
              <a:t>XR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E7485D4F-80FD-4107-8C82-544EE6AF5E6F}"/>
              </a:ext>
            </a:extLst>
          </p:cNvPr>
          <p:cNvSpPr txBox="1"/>
          <p:nvPr/>
        </p:nvSpPr>
        <p:spPr>
          <a:xfrm rot="19168420">
            <a:off x="3930504" y="4046565"/>
            <a:ext cx="1161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/>
              <a:t>Klassieke </a:t>
            </a:r>
            <a:r>
              <a:rPr lang="nl-NL" i="1" dirty="0" err="1"/>
              <a:t>Nimby</a:t>
            </a:r>
            <a:endParaRPr lang="nl-NL" i="1" dirty="0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C3512D23-FE8E-41DB-8953-72F6FAAEBE6A}"/>
              </a:ext>
            </a:extLst>
          </p:cNvPr>
          <p:cNvSpPr txBox="1"/>
          <p:nvPr/>
        </p:nvSpPr>
        <p:spPr>
          <a:xfrm rot="19168420">
            <a:off x="6316589" y="4153312"/>
            <a:ext cx="1842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/>
              <a:t>Oranjevereniging Schaarsbergen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D4A7C94C-4339-4359-A8DF-23AE8AF583FC}"/>
              </a:ext>
            </a:extLst>
          </p:cNvPr>
          <p:cNvGrpSpPr/>
          <p:nvPr/>
        </p:nvGrpSpPr>
        <p:grpSpPr>
          <a:xfrm>
            <a:off x="6405534" y="1634947"/>
            <a:ext cx="1742636" cy="1499933"/>
            <a:chOff x="7171981" y="918580"/>
            <a:chExt cx="1742636" cy="1499933"/>
          </a:xfrm>
        </p:grpSpPr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C1F60CE6-DB68-41D5-852E-24F074FABC55}"/>
                </a:ext>
              </a:extLst>
            </p:cNvPr>
            <p:cNvSpPr txBox="1"/>
            <p:nvPr/>
          </p:nvSpPr>
          <p:spPr>
            <a:xfrm rot="19168420">
              <a:off x="7362358" y="1154005"/>
              <a:ext cx="15522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i="1" dirty="0"/>
                <a:t>Bond Heemschut</a:t>
              </a:r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ADC00D20-BB94-4F25-91B4-6CD13EF187FA}"/>
                </a:ext>
              </a:extLst>
            </p:cNvPr>
            <p:cNvSpPr/>
            <p:nvPr/>
          </p:nvSpPr>
          <p:spPr>
            <a:xfrm>
              <a:off x="7171981" y="918580"/>
              <a:ext cx="1599864" cy="1499933"/>
            </a:xfrm>
            <a:prstGeom prst="ellipse">
              <a:avLst/>
            </a:prstGeom>
            <a:noFill/>
            <a:ln w="793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43906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2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906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3D5A425-78E1-45AE-B6E3-F5FCEE499131}"/>
              </a:ext>
            </a:extLst>
          </p:cNvPr>
          <p:cNvGrpSpPr/>
          <p:nvPr/>
        </p:nvGrpSpPr>
        <p:grpSpPr>
          <a:xfrm>
            <a:off x="4313684" y="412114"/>
            <a:ext cx="4797281" cy="5632311"/>
            <a:chOff x="3223015" y="566350"/>
            <a:chExt cx="4797281" cy="5632311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ACADB0BA-2066-4991-9E3B-59FE4828CA58}"/>
                </a:ext>
              </a:extLst>
            </p:cNvPr>
            <p:cNvGrpSpPr/>
            <p:nvPr/>
          </p:nvGrpSpPr>
          <p:grpSpPr>
            <a:xfrm>
              <a:off x="3223015" y="692389"/>
              <a:ext cx="1510019" cy="5473221"/>
              <a:chOff x="5503506" y="631143"/>
              <a:chExt cx="1510019" cy="5473221"/>
            </a:xfrm>
          </p:grpSpPr>
          <p:cxnSp>
            <p:nvCxnSpPr>
              <p:cNvPr id="3" name="Rechte verbindingslijn 2">
                <a:extLst>
                  <a:ext uri="{FF2B5EF4-FFF2-40B4-BE49-F238E27FC236}">
                    <a16:creationId xmlns:a16="http://schemas.microsoft.com/office/drawing/2014/main" id="{D2723DD4-58F4-49A3-BF3C-0557B620FD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3506" y="631143"/>
                <a:ext cx="1510019" cy="0"/>
              </a:xfrm>
              <a:prstGeom prst="line">
                <a:avLst/>
              </a:prstGeom>
              <a:ln w="1079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Gelijkbenige driehoek 4">
                <a:extLst>
                  <a:ext uri="{FF2B5EF4-FFF2-40B4-BE49-F238E27FC236}">
                    <a16:creationId xmlns:a16="http://schemas.microsoft.com/office/drawing/2014/main" id="{641B775B-2738-4BB9-BABC-A01A250C8F61}"/>
                  </a:ext>
                </a:extLst>
              </p:cNvPr>
              <p:cNvSpPr/>
              <p:nvPr/>
            </p:nvSpPr>
            <p:spPr>
              <a:xfrm rot="10800000">
                <a:off x="5666021" y="1277257"/>
                <a:ext cx="1184988" cy="1101007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6" name="Afbeelding 5">
                <a:extLst>
                  <a:ext uri="{FF2B5EF4-FFF2-40B4-BE49-F238E27FC236}">
                    <a16:creationId xmlns:a16="http://schemas.microsoft.com/office/drawing/2014/main" id="{FAB93A4D-A867-4F72-840A-D5DE132F74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33" t="2788" r="14574" b="2788"/>
              <a:stretch/>
            </p:blipFill>
            <p:spPr>
              <a:xfrm>
                <a:off x="5507852" y="2579037"/>
                <a:ext cx="1505673" cy="1530222"/>
              </a:xfrm>
              <a:prstGeom prst="rect">
                <a:avLst/>
              </a:prstGeom>
            </p:spPr>
          </p:pic>
          <p:grpSp>
            <p:nvGrpSpPr>
              <p:cNvPr id="7" name="Groep 6">
                <a:extLst>
                  <a:ext uri="{FF2B5EF4-FFF2-40B4-BE49-F238E27FC236}">
                    <a16:creationId xmlns:a16="http://schemas.microsoft.com/office/drawing/2014/main" id="{FA793F09-36A0-40B8-8FF1-41D533424EB6}"/>
                  </a:ext>
                </a:extLst>
              </p:cNvPr>
              <p:cNvGrpSpPr/>
              <p:nvPr/>
            </p:nvGrpSpPr>
            <p:grpSpPr>
              <a:xfrm>
                <a:off x="5618590" y="4219521"/>
                <a:ext cx="1279850" cy="1256562"/>
                <a:chOff x="10375898" y="187824"/>
                <a:chExt cx="1510019" cy="1502457"/>
              </a:xfrm>
            </p:grpSpPr>
            <p:cxnSp>
              <p:nvCxnSpPr>
                <p:cNvPr id="8" name="Rechte verbindingslijn 7">
                  <a:extLst>
                    <a:ext uri="{FF2B5EF4-FFF2-40B4-BE49-F238E27FC236}">
                      <a16:creationId xmlns:a16="http://schemas.microsoft.com/office/drawing/2014/main" id="{4AB7583B-97F5-4E7E-A67D-C9DF54C4F8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75898" y="939053"/>
                  <a:ext cx="1510019" cy="0"/>
                </a:xfrm>
                <a:prstGeom prst="line">
                  <a:avLst/>
                </a:prstGeom>
                <a:ln w="1079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Rechte verbindingslijn 8">
                  <a:extLst>
                    <a:ext uri="{FF2B5EF4-FFF2-40B4-BE49-F238E27FC236}">
                      <a16:creationId xmlns:a16="http://schemas.microsoft.com/office/drawing/2014/main" id="{82715BDC-2DF1-4899-B87C-FAE9A137FA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161238" y="187824"/>
                  <a:ext cx="0" cy="1502457"/>
                </a:xfrm>
                <a:prstGeom prst="line">
                  <a:avLst/>
                </a:prstGeom>
                <a:ln w="1079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Ovaal 9">
                <a:extLst>
                  <a:ext uri="{FF2B5EF4-FFF2-40B4-BE49-F238E27FC236}">
                    <a16:creationId xmlns:a16="http://schemas.microsoft.com/office/drawing/2014/main" id="{ACF8DAC8-BC58-47EF-A7A1-08435FF0BC54}"/>
                  </a:ext>
                </a:extLst>
              </p:cNvPr>
              <p:cNvSpPr/>
              <p:nvPr/>
            </p:nvSpPr>
            <p:spPr>
              <a:xfrm>
                <a:off x="6116271" y="5778829"/>
                <a:ext cx="335902" cy="3255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059E3B90-7057-4A1F-A484-304116C848E8}"/>
                </a:ext>
              </a:extLst>
            </p:cNvPr>
            <p:cNvSpPr txBox="1"/>
            <p:nvPr/>
          </p:nvSpPr>
          <p:spPr>
            <a:xfrm>
              <a:off x="5376231" y="566350"/>
              <a:ext cx="2644065" cy="563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Intro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De Omgevingswet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Koersen naar beleid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Participeren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Tenslotte</a:t>
              </a:r>
            </a:p>
          </p:txBody>
        </p:sp>
      </p:grpSp>
      <p:sp>
        <p:nvSpPr>
          <p:cNvPr id="13" name="Rechthoek 12">
            <a:extLst>
              <a:ext uri="{FF2B5EF4-FFF2-40B4-BE49-F238E27FC236}">
                <a16:creationId xmlns:a16="http://schemas.microsoft.com/office/drawing/2014/main" id="{A473F298-8D93-4920-94E5-41979754D7F2}"/>
              </a:ext>
            </a:extLst>
          </p:cNvPr>
          <p:cNvSpPr/>
          <p:nvPr/>
        </p:nvSpPr>
        <p:spPr>
          <a:xfrm>
            <a:off x="3679635" y="5574536"/>
            <a:ext cx="4572000" cy="580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0059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880D070-58FC-4BE2-AADC-A2748E918CC3}"/>
              </a:ext>
            </a:extLst>
          </p:cNvPr>
          <p:cNvSpPr txBox="1"/>
          <p:nvPr/>
        </p:nvSpPr>
        <p:spPr>
          <a:xfrm>
            <a:off x="6400800" y="1277257"/>
            <a:ext cx="323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4A096671-9591-43C7-B52B-3BA1B1995256}"/>
              </a:ext>
            </a:extLst>
          </p:cNvPr>
          <p:cNvSpPr/>
          <p:nvPr/>
        </p:nvSpPr>
        <p:spPr>
          <a:xfrm>
            <a:off x="11383347" y="354563"/>
            <a:ext cx="335902" cy="3255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31CA79D-496C-489B-93E7-66B747549D35}"/>
              </a:ext>
            </a:extLst>
          </p:cNvPr>
          <p:cNvSpPr txBox="1"/>
          <p:nvPr/>
        </p:nvSpPr>
        <p:spPr>
          <a:xfrm>
            <a:off x="569205" y="1184924"/>
            <a:ext cx="116631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nl-NL" sz="3600" b="1" dirty="0"/>
              <a:t>Omgevingswet bevat belangrijke ‘cadeautjes’ voor de erfgoedsector</a:t>
            </a:r>
          </a:p>
          <a:p>
            <a:pPr marL="571500" indent="-571500">
              <a:buFontTx/>
              <a:buChar char="-"/>
            </a:pPr>
            <a:endParaRPr lang="nl-NL" sz="3600" b="1" dirty="0"/>
          </a:p>
          <a:p>
            <a:pPr marL="571500" indent="-571500">
              <a:buFontTx/>
              <a:buChar char="-"/>
            </a:pPr>
            <a:r>
              <a:rPr lang="nl-NL" sz="3600" b="1" dirty="0"/>
              <a:t>Gemeenten hebben constructieve hulp nodig uit het veld</a:t>
            </a:r>
          </a:p>
          <a:p>
            <a:pPr marL="571500" indent="-571500">
              <a:buFontTx/>
              <a:buChar char="-"/>
            </a:pPr>
            <a:endParaRPr lang="nl-NL" sz="3600" b="1" dirty="0"/>
          </a:p>
          <a:p>
            <a:pPr marL="571500" indent="-571500">
              <a:buFontTx/>
              <a:buChar char="-"/>
            </a:pPr>
            <a:r>
              <a:rPr lang="nl-NL" sz="3600" b="1" dirty="0"/>
              <a:t>Niet wachten, maar nu beginnen. </a:t>
            </a:r>
          </a:p>
          <a:p>
            <a:pPr marL="285750" indent="-285750">
              <a:buFontTx/>
              <a:buChar char="-"/>
            </a:pP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558406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880D070-58FC-4BE2-AADC-A2748E918CC3}"/>
              </a:ext>
            </a:extLst>
          </p:cNvPr>
          <p:cNvSpPr txBox="1"/>
          <p:nvPr/>
        </p:nvSpPr>
        <p:spPr>
          <a:xfrm>
            <a:off x="6400800" y="1277257"/>
            <a:ext cx="323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2723DD4-58F4-49A3-BF3C-0557B620FDA4}"/>
              </a:ext>
            </a:extLst>
          </p:cNvPr>
          <p:cNvCxnSpPr>
            <a:cxnSpLocks/>
          </p:cNvCxnSpPr>
          <p:nvPr/>
        </p:nvCxnSpPr>
        <p:spPr>
          <a:xfrm flipV="1">
            <a:off x="2034330" y="3429000"/>
            <a:ext cx="3825294" cy="346560"/>
          </a:xfrm>
          <a:prstGeom prst="line">
            <a:avLst/>
          </a:prstGeom>
          <a:ln w="1079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A3701BB9-AD7A-4664-A43E-CA1545277987}"/>
              </a:ext>
            </a:extLst>
          </p:cNvPr>
          <p:cNvCxnSpPr>
            <a:cxnSpLocks/>
          </p:cNvCxnSpPr>
          <p:nvPr/>
        </p:nvCxnSpPr>
        <p:spPr>
          <a:xfrm>
            <a:off x="5811398" y="3429000"/>
            <a:ext cx="4346272" cy="1215540"/>
          </a:xfrm>
          <a:prstGeom prst="line">
            <a:avLst/>
          </a:prstGeom>
          <a:ln w="1079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8CBB38B7-BD84-49B8-9257-661987CFD565}"/>
              </a:ext>
            </a:extLst>
          </p:cNvPr>
          <p:cNvCxnSpPr>
            <a:cxnSpLocks/>
          </p:cNvCxnSpPr>
          <p:nvPr/>
        </p:nvCxnSpPr>
        <p:spPr>
          <a:xfrm flipV="1">
            <a:off x="5859624" y="2016087"/>
            <a:ext cx="1664896" cy="1412914"/>
          </a:xfrm>
          <a:prstGeom prst="line">
            <a:avLst/>
          </a:prstGeom>
          <a:ln w="1079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ep 16">
            <a:extLst>
              <a:ext uri="{FF2B5EF4-FFF2-40B4-BE49-F238E27FC236}">
                <a16:creationId xmlns:a16="http://schemas.microsoft.com/office/drawing/2014/main" id="{BD52E141-40B8-4CEB-AD9F-DB5E191DE242}"/>
              </a:ext>
            </a:extLst>
          </p:cNvPr>
          <p:cNvGrpSpPr/>
          <p:nvPr/>
        </p:nvGrpSpPr>
        <p:grpSpPr>
          <a:xfrm>
            <a:off x="5218134" y="1529834"/>
            <a:ext cx="1008044" cy="3519265"/>
            <a:chOff x="5218134" y="1529834"/>
            <a:chExt cx="1008044" cy="3519265"/>
          </a:xfrm>
        </p:grpSpPr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54F328B5-F2EE-4793-9A41-2ED9C4312E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2156" y="1923588"/>
              <a:ext cx="0" cy="3125511"/>
            </a:xfrm>
            <a:prstGeom prst="line">
              <a:avLst/>
            </a:prstGeom>
            <a:ln w="1079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564DDAB3-5E7A-45F6-B601-72FD2151E6A3}"/>
                </a:ext>
              </a:extLst>
            </p:cNvPr>
            <p:cNvSpPr txBox="1"/>
            <p:nvPr/>
          </p:nvSpPr>
          <p:spPr>
            <a:xfrm>
              <a:off x="5218134" y="1529834"/>
              <a:ext cx="100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Vandaag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037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880D070-58FC-4BE2-AADC-A2748E918CC3}"/>
              </a:ext>
            </a:extLst>
          </p:cNvPr>
          <p:cNvSpPr txBox="1"/>
          <p:nvPr/>
        </p:nvSpPr>
        <p:spPr>
          <a:xfrm>
            <a:off x="6400800" y="1277257"/>
            <a:ext cx="323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2723DD4-58F4-49A3-BF3C-0557B620FDA4}"/>
              </a:ext>
            </a:extLst>
          </p:cNvPr>
          <p:cNvCxnSpPr>
            <a:cxnSpLocks/>
          </p:cNvCxnSpPr>
          <p:nvPr/>
        </p:nvCxnSpPr>
        <p:spPr>
          <a:xfrm>
            <a:off x="9806730" y="528506"/>
            <a:ext cx="1510019" cy="0"/>
          </a:xfrm>
          <a:prstGeom prst="line">
            <a:avLst/>
          </a:prstGeom>
          <a:ln w="1079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FDADA030-5605-4446-8F22-56B0F7351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991" y="1033066"/>
            <a:ext cx="9992758" cy="555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880D070-58FC-4BE2-AADC-A2748E918CC3}"/>
              </a:ext>
            </a:extLst>
          </p:cNvPr>
          <p:cNvSpPr txBox="1"/>
          <p:nvPr/>
        </p:nvSpPr>
        <p:spPr>
          <a:xfrm>
            <a:off x="6400800" y="1277257"/>
            <a:ext cx="323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2723DD4-58F4-49A3-BF3C-0557B620FDA4}"/>
              </a:ext>
            </a:extLst>
          </p:cNvPr>
          <p:cNvCxnSpPr>
            <a:cxnSpLocks/>
          </p:cNvCxnSpPr>
          <p:nvPr/>
        </p:nvCxnSpPr>
        <p:spPr>
          <a:xfrm>
            <a:off x="9806730" y="528506"/>
            <a:ext cx="1510019" cy="0"/>
          </a:xfrm>
          <a:prstGeom prst="line">
            <a:avLst/>
          </a:prstGeom>
          <a:ln w="1079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EBC75EC9-85D1-438E-8BF4-5D2B11C3E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466" y="1427593"/>
            <a:ext cx="10831460" cy="503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7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6" y="0"/>
            <a:ext cx="12192000" cy="6858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880D070-58FC-4BE2-AADC-A2748E918CC3}"/>
              </a:ext>
            </a:extLst>
          </p:cNvPr>
          <p:cNvSpPr txBox="1"/>
          <p:nvPr/>
        </p:nvSpPr>
        <p:spPr>
          <a:xfrm>
            <a:off x="6400800" y="1277257"/>
            <a:ext cx="323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2723DD4-58F4-49A3-BF3C-0557B620FDA4}"/>
              </a:ext>
            </a:extLst>
          </p:cNvPr>
          <p:cNvCxnSpPr>
            <a:cxnSpLocks/>
          </p:cNvCxnSpPr>
          <p:nvPr/>
        </p:nvCxnSpPr>
        <p:spPr>
          <a:xfrm>
            <a:off x="9806730" y="528506"/>
            <a:ext cx="1510019" cy="0"/>
          </a:xfrm>
          <a:prstGeom prst="line">
            <a:avLst/>
          </a:prstGeom>
          <a:ln w="1079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BDEA6EFC-3277-4067-8C49-DC4827B7F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723" y="2621905"/>
            <a:ext cx="5690277" cy="423609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BEA2DE2-2EEE-4C0C-9C93-9E44F9379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86" y="0"/>
            <a:ext cx="6019521" cy="451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9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3D5A425-78E1-45AE-B6E3-F5FCEE499131}"/>
              </a:ext>
            </a:extLst>
          </p:cNvPr>
          <p:cNvGrpSpPr/>
          <p:nvPr/>
        </p:nvGrpSpPr>
        <p:grpSpPr>
          <a:xfrm>
            <a:off x="4313684" y="412114"/>
            <a:ext cx="4797281" cy="5632311"/>
            <a:chOff x="3223015" y="566350"/>
            <a:chExt cx="4797281" cy="5632311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ACADB0BA-2066-4991-9E3B-59FE4828CA58}"/>
                </a:ext>
              </a:extLst>
            </p:cNvPr>
            <p:cNvGrpSpPr/>
            <p:nvPr/>
          </p:nvGrpSpPr>
          <p:grpSpPr>
            <a:xfrm>
              <a:off x="3223015" y="692389"/>
              <a:ext cx="1510019" cy="5473221"/>
              <a:chOff x="5503506" y="631143"/>
              <a:chExt cx="1510019" cy="5473221"/>
            </a:xfrm>
          </p:grpSpPr>
          <p:cxnSp>
            <p:nvCxnSpPr>
              <p:cNvPr id="3" name="Rechte verbindingslijn 2">
                <a:extLst>
                  <a:ext uri="{FF2B5EF4-FFF2-40B4-BE49-F238E27FC236}">
                    <a16:creationId xmlns:a16="http://schemas.microsoft.com/office/drawing/2014/main" id="{D2723DD4-58F4-49A3-BF3C-0557B620FD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3506" y="631143"/>
                <a:ext cx="1510019" cy="0"/>
              </a:xfrm>
              <a:prstGeom prst="line">
                <a:avLst/>
              </a:prstGeom>
              <a:ln w="1079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Gelijkbenige driehoek 4">
                <a:extLst>
                  <a:ext uri="{FF2B5EF4-FFF2-40B4-BE49-F238E27FC236}">
                    <a16:creationId xmlns:a16="http://schemas.microsoft.com/office/drawing/2014/main" id="{641B775B-2738-4BB9-BABC-A01A250C8F61}"/>
                  </a:ext>
                </a:extLst>
              </p:cNvPr>
              <p:cNvSpPr/>
              <p:nvPr/>
            </p:nvSpPr>
            <p:spPr>
              <a:xfrm rot="10800000">
                <a:off x="5666021" y="1277257"/>
                <a:ext cx="1184988" cy="1101007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6" name="Afbeelding 5">
                <a:extLst>
                  <a:ext uri="{FF2B5EF4-FFF2-40B4-BE49-F238E27FC236}">
                    <a16:creationId xmlns:a16="http://schemas.microsoft.com/office/drawing/2014/main" id="{FAB93A4D-A867-4F72-840A-D5DE132F74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33" t="2788" r="14574" b="2788"/>
              <a:stretch/>
            </p:blipFill>
            <p:spPr>
              <a:xfrm>
                <a:off x="5507852" y="2579037"/>
                <a:ext cx="1505673" cy="1530222"/>
              </a:xfrm>
              <a:prstGeom prst="rect">
                <a:avLst/>
              </a:prstGeom>
            </p:spPr>
          </p:pic>
          <p:grpSp>
            <p:nvGrpSpPr>
              <p:cNvPr id="7" name="Groep 6">
                <a:extLst>
                  <a:ext uri="{FF2B5EF4-FFF2-40B4-BE49-F238E27FC236}">
                    <a16:creationId xmlns:a16="http://schemas.microsoft.com/office/drawing/2014/main" id="{FA793F09-36A0-40B8-8FF1-41D533424EB6}"/>
                  </a:ext>
                </a:extLst>
              </p:cNvPr>
              <p:cNvGrpSpPr/>
              <p:nvPr/>
            </p:nvGrpSpPr>
            <p:grpSpPr>
              <a:xfrm>
                <a:off x="5618590" y="4219521"/>
                <a:ext cx="1279850" cy="1256562"/>
                <a:chOff x="10375898" y="187824"/>
                <a:chExt cx="1510019" cy="1502457"/>
              </a:xfrm>
            </p:grpSpPr>
            <p:cxnSp>
              <p:nvCxnSpPr>
                <p:cNvPr id="8" name="Rechte verbindingslijn 7">
                  <a:extLst>
                    <a:ext uri="{FF2B5EF4-FFF2-40B4-BE49-F238E27FC236}">
                      <a16:creationId xmlns:a16="http://schemas.microsoft.com/office/drawing/2014/main" id="{4AB7583B-97F5-4E7E-A67D-C9DF54C4F8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375898" y="939053"/>
                  <a:ext cx="1510019" cy="0"/>
                </a:xfrm>
                <a:prstGeom prst="line">
                  <a:avLst/>
                </a:prstGeom>
                <a:ln w="1079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Rechte verbindingslijn 8">
                  <a:extLst>
                    <a:ext uri="{FF2B5EF4-FFF2-40B4-BE49-F238E27FC236}">
                      <a16:creationId xmlns:a16="http://schemas.microsoft.com/office/drawing/2014/main" id="{82715BDC-2DF1-4899-B87C-FAE9A137FA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161238" y="187824"/>
                  <a:ext cx="0" cy="1502457"/>
                </a:xfrm>
                <a:prstGeom prst="line">
                  <a:avLst/>
                </a:prstGeom>
                <a:ln w="1079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Ovaal 9">
                <a:extLst>
                  <a:ext uri="{FF2B5EF4-FFF2-40B4-BE49-F238E27FC236}">
                    <a16:creationId xmlns:a16="http://schemas.microsoft.com/office/drawing/2014/main" id="{ACF8DAC8-BC58-47EF-A7A1-08435FF0BC54}"/>
                  </a:ext>
                </a:extLst>
              </p:cNvPr>
              <p:cNvSpPr/>
              <p:nvPr/>
            </p:nvSpPr>
            <p:spPr>
              <a:xfrm>
                <a:off x="6116271" y="5778829"/>
                <a:ext cx="335902" cy="3255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059E3B90-7057-4A1F-A484-304116C848E8}"/>
                </a:ext>
              </a:extLst>
            </p:cNvPr>
            <p:cNvSpPr txBox="1"/>
            <p:nvPr/>
          </p:nvSpPr>
          <p:spPr>
            <a:xfrm>
              <a:off x="5376231" y="566350"/>
              <a:ext cx="2644065" cy="563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Intro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De Omgevingswet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Koersen naar beleid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Participeren</a:t>
              </a:r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Tenslotte</a:t>
              </a:r>
            </a:p>
          </p:txBody>
        </p:sp>
      </p:grpSp>
      <p:sp>
        <p:nvSpPr>
          <p:cNvPr id="13" name="Rechthoek 12">
            <a:extLst>
              <a:ext uri="{FF2B5EF4-FFF2-40B4-BE49-F238E27FC236}">
                <a16:creationId xmlns:a16="http://schemas.microsoft.com/office/drawing/2014/main" id="{A680DA31-F7AD-4195-84E9-C79CBCD4CAAA}"/>
              </a:ext>
            </a:extLst>
          </p:cNvPr>
          <p:cNvSpPr/>
          <p:nvPr/>
        </p:nvSpPr>
        <p:spPr>
          <a:xfrm>
            <a:off x="3778044" y="1009594"/>
            <a:ext cx="4760028" cy="13661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1422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880D070-58FC-4BE2-AADC-A2748E918CC3}"/>
              </a:ext>
            </a:extLst>
          </p:cNvPr>
          <p:cNvSpPr txBox="1"/>
          <p:nvPr/>
        </p:nvSpPr>
        <p:spPr>
          <a:xfrm>
            <a:off x="6400800" y="1277257"/>
            <a:ext cx="323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600" b="1" dirty="0"/>
          </a:p>
        </p:txBody>
      </p:sp>
      <p:sp>
        <p:nvSpPr>
          <p:cNvPr id="5" name="Gelijkbenige driehoek 4">
            <a:extLst>
              <a:ext uri="{FF2B5EF4-FFF2-40B4-BE49-F238E27FC236}">
                <a16:creationId xmlns:a16="http://schemas.microsoft.com/office/drawing/2014/main" id="{B18B1942-CB31-4D5E-B51C-82DDBE00A847}"/>
              </a:ext>
            </a:extLst>
          </p:cNvPr>
          <p:cNvSpPr/>
          <p:nvPr/>
        </p:nvSpPr>
        <p:spPr>
          <a:xfrm rot="10800000">
            <a:off x="10322249" y="499415"/>
            <a:ext cx="1184988" cy="11010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C24EAB71-C4D4-4B7E-88E9-271430108E22}"/>
              </a:ext>
            </a:extLst>
          </p:cNvPr>
          <p:cNvSpPr/>
          <p:nvPr/>
        </p:nvSpPr>
        <p:spPr>
          <a:xfrm rot="10800000">
            <a:off x="10322249" y="499415"/>
            <a:ext cx="1184988" cy="110100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EE75201-AD20-44AE-A765-0DD0A155414F}"/>
              </a:ext>
            </a:extLst>
          </p:cNvPr>
          <p:cNvSpPr txBox="1"/>
          <p:nvPr/>
        </p:nvSpPr>
        <p:spPr>
          <a:xfrm>
            <a:off x="1856792" y="877078"/>
            <a:ext cx="80803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Omgevingswet:</a:t>
            </a:r>
          </a:p>
          <a:p>
            <a:pPr marL="457200" indent="-457200">
              <a:buFontTx/>
              <a:buChar char="-"/>
            </a:pPr>
            <a:r>
              <a:rPr lang="nl-NL" sz="2800" dirty="0"/>
              <a:t>Vereenvoudiging </a:t>
            </a:r>
          </a:p>
          <a:p>
            <a:pPr marL="457200" indent="-457200">
              <a:buFontTx/>
              <a:buChar char="-"/>
            </a:pPr>
            <a:r>
              <a:rPr lang="nl-NL" sz="2800" dirty="0"/>
              <a:t>20 wetten samengevoegd</a:t>
            </a:r>
          </a:p>
          <a:p>
            <a:pPr marL="457200" indent="-457200">
              <a:buFontTx/>
              <a:buChar char="-"/>
            </a:pPr>
            <a:r>
              <a:rPr lang="nl-NL" sz="2800" dirty="0"/>
              <a:t>60 AMvB naar 4</a:t>
            </a:r>
          </a:p>
          <a:p>
            <a:pPr marL="457200" indent="-457200">
              <a:buFontTx/>
              <a:buChar char="-"/>
            </a:pPr>
            <a:r>
              <a:rPr lang="nl-NL" sz="2800" dirty="0"/>
              <a:t>100 minsteriele aanwijzingen naar 10</a:t>
            </a:r>
          </a:p>
          <a:p>
            <a:endParaRPr lang="nl-NL" sz="2800" dirty="0"/>
          </a:p>
          <a:p>
            <a:r>
              <a:rPr lang="nl-NL" sz="2800" b="1" dirty="0"/>
              <a:t>Nog altijd: </a:t>
            </a:r>
          </a:p>
          <a:p>
            <a:pPr marL="457200" indent="-457200">
              <a:buFontTx/>
              <a:buChar char="-"/>
            </a:pPr>
            <a:r>
              <a:rPr lang="nl-NL" sz="2800" dirty="0"/>
              <a:t>heel veel, heel complex </a:t>
            </a:r>
          </a:p>
          <a:p>
            <a:pPr marL="457200" indent="-457200">
              <a:buFontTx/>
              <a:buChar char="-"/>
            </a:pPr>
            <a:r>
              <a:rPr lang="nl-NL" sz="2800" dirty="0"/>
              <a:t>nog nauwelijks serieus op de proef gesteld.</a:t>
            </a:r>
          </a:p>
        </p:txBody>
      </p:sp>
    </p:spTree>
    <p:extLst>
      <p:ext uri="{BB962C8B-B14F-4D97-AF65-F5344CB8AC3E}">
        <p14:creationId xmlns:p14="http://schemas.microsoft.com/office/powerpoint/2010/main" val="246637566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277</Words>
  <Application>Microsoft Office PowerPoint</Application>
  <PresentationFormat>Breedbeeld</PresentationFormat>
  <Paragraphs>213</Paragraphs>
  <Slides>32</Slides>
  <Notes>24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Simon van den Bergh</dc:creator>
  <cp:lastModifiedBy>Simon van den Bergh</cp:lastModifiedBy>
  <cp:revision>33</cp:revision>
  <dcterms:created xsi:type="dcterms:W3CDTF">2024-03-25T08:41:03Z</dcterms:created>
  <dcterms:modified xsi:type="dcterms:W3CDTF">2024-03-27T19:19:12Z</dcterms:modified>
</cp:coreProperties>
</file>