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073" r:id="rId2"/>
    <p:sldId id="3186" r:id="rId3"/>
    <p:sldId id="3198" r:id="rId4"/>
    <p:sldId id="3199" r:id="rId5"/>
    <p:sldId id="3159" r:id="rId6"/>
    <p:sldId id="3161" r:id="rId7"/>
    <p:sldId id="3196" r:id="rId8"/>
    <p:sldId id="3200" r:id="rId9"/>
    <p:sldId id="3160" r:id="rId10"/>
    <p:sldId id="3188" r:id="rId11"/>
    <p:sldId id="3201" r:id="rId12"/>
    <p:sldId id="309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4D7"/>
    <a:srgbClr val="D076FF"/>
    <a:srgbClr val="D0F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8"/>
    <p:restoredTop sz="96374" autoAdjust="0"/>
  </p:normalViewPr>
  <p:slideViewPr>
    <p:cSldViewPr snapToGrid="0">
      <p:cViewPr varScale="1">
        <p:scale>
          <a:sx n="107" d="100"/>
          <a:sy n="107" d="100"/>
        </p:scale>
        <p:origin x="834"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BFE4E-547F-4E90-8A1E-0376A7E810D9}" type="datetimeFigureOut">
              <a:rPr lang="nl-NL" smtClean="0"/>
              <a:t>25-3-2024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5026A-7E2A-4995-A57F-6A5BA3ED3A6B}" type="slidenum">
              <a:rPr lang="nl-NL" smtClean="0"/>
              <a:t>‹nr.›</a:t>
            </a:fld>
            <a:endParaRPr lang="nl-NL"/>
          </a:p>
        </p:txBody>
      </p:sp>
    </p:spTree>
    <p:extLst>
      <p:ext uri="{BB962C8B-B14F-4D97-AF65-F5344CB8AC3E}">
        <p14:creationId xmlns:p14="http://schemas.microsoft.com/office/powerpoint/2010/main" val="416742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B0C12-04C7-756A-BDB4-28FEB887C86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50C84C7-8EB1-1734-80B8-ADF5283C1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EEC6701-8E5F-F9F3-DD30-65F9C6A89CF6}"/>
              </a:ext>
            </a:extLst>
          </p:cNvPr>
          <p:cNvSpPr>
            <a:spLocks noGrp="1"/>
          </p:cNvSpPr>
          <p:nvPr>
            <p:ph type="dt" sz="half" idx="10"/>
          </p:nvPr>
        </p:nvSpPr>
        <p:spPr/>
        <p:txBody>
          <a:bodyPr/>
          <a:lstStyle/>
          <a:p>
            <a:fld id="{DD3A0974-146C-0944-9D41-FD5D4FE334A1}"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54F34984-4313-0DDB-7D46-4AFA4C8A8A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4EDA1B-5B58-F4C1-0C30-A323E4C79EFB}"/>
              </a:ext>
            </a:extLst>
          </p:cNvPr>
          <p:cNvSpPr>
            <a:spLocks noGrp="1"/>
          </p:cNvSpPr>
          <p:nvPr>
            <p:ph type="sldNum" sz="quarter" idx="12"/>
          </p:nvPr>
        </p:nvSpPr>
        <p:spPr/>
        <p:txBody>
          <a:bodyPr/>
          <a:lstStyle/>
          <a:p>
            <a:fld id="{ABB0F260-E14A-B346-B207-662A415CE9FF}" type="slidenum">
              <a:rPr lang="nl-NL" smtClean="0"/>
              <a:t>‹nr.›</a:t>
            </a:fld>
            <a:endParaRPr lang="nl-NL"/>
          </a:p>
        </p:txBody>
      </p:sp>
    </p:spTree>
    <p:extLst>
      <p:ext uri="{BB962C8B-B14F-4D97-AF65-F5344CB8AC3E}">
        <p14:creationId xmlns:p14="http://schemas.microsoft.com/office/powerpoint/2010/main" val="12774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3195F-FF17-5881-55E5-7FE616516BE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839347E-EF76-6C7A-2B34-AB8DAC0315A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D1964D-0AFB-093C-6A54-7C986718FF57}"/>
              </a:ext>
            </a:extLst>
          </p:cNvPr>
          <p:cNvSpPr>
            <a:spLocks noGrp="1"/>
          </p:cNvSpPr>
          <p:nvPr>
            <p:ph type="dt" sz="half" idx="10"/>
          </p:nvPr>
        </p:nvSpPr>
        <p:spPr/>
        <p:txBody>
          <a:bodyPr/>
          <a:lstStyle/>
          <a:p>
            <a:fld id="{DD3A0974-146C-0944-9D41-FD5D4FE334A1}"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5B1DE5A8-72C0-9456-9D6C-D92874CCC2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BD3A34-4CEF-F840-F772-942EA9E67B02}"/>
              </a:ext>
            </a:extLst>
          </p:cNvPr>
          <p:cNvSpPr>
            <a:spLocks noGrp="1"/>
          </p:cNvSpPr>
          <p:nvPr>
            <p:ph type="sldNum" sz="quarter" idx="12"/>
          </p:nvPr>
        </p:nvSpPr>
        <p:spPr/>
        <p:txBody>
          <a:bodyPr/>
          <a:lstStyle/>
          <a:p>
            <a:fld id="{ABB0F260-E14A-B346-B207-662A415CE9FF}" type="slidenum">
              <a:rPr lang="nl-NL" smtClean="0"/>
              <a:t>‹nr.›</a:t>
            </a:fld>
            <a:endParaRPr lang="nl-NL"/>
          </a:p>
        </p:txBody>
      </p:sp>
    </p:spTree>
    <p:extLst>
      <p:ext uri="{BB962C8B-B14F-4D97-AF65-F5344CB8AC3E}">
        <p14:creationId xmlns:p14="http://schemas.microsoft.com/office/powerpoint/2010/main" val="421884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A203A20-0962-1DA1-EC35-63D5142F997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0011529-749F-19AF-3621-100A95A5E0D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89F264-4304-7C55-7D06-CD4F19501C23}"/>
              </a:ext>
            </a:extLst>
          </p:cNvPr>
          <p:cNvSpPr>
            <a:spLocks noGrp="1"/>
          </p:cNvSpPr>
          <p:nvPr>
            <p:ph type="dt" sz="half" idx="10"/>
          </p:nvPr>
        </p:nvSpPr>
        <p:spPr/>
        <p:txBody>
          <a:bodyPr/>
          <a:lstStyle/>
          <a:p>
            <a:fld id="{DD3A0974-146C-0944-9D41-FD5D4FE334A1}"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C6FE894C-B9E4-A28B-11B7-73D33CBB39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08F93B-533F-F881-3A17-022EAC383EB3}"/>
              </a:ext>
            </a:extLst>
          </p:cNvPr>
          <p:cNvSpPr>
            <a:spLocks noGrp="1"/>
          </p:cNvSpPr>
          <p:nvPr>
            <p:ph type="sldNum" sz="quarter" idx="12"/>
          </p:nvPr>
        </p:nvSpPr>
        <p:spPr/>
        <p:txBody>
          <a:bodyPr/>
          <a:lstStyle/>
          <a:p>
            <a:fld id="{ABB0F260-E14A-B346-B207-662A415CE9FF}" type="slidenum">
              <a:rPr lang="nl-NL" smtClean="0"/>
              <a:t>‹nr.›</a:t>
            </a:fld>
            <a:endParaRPr lang="nl-NL"/>
          </a:p>
        </p:txBody>
      </p:sp>
    </p:spTree>
    <p:extLst>
      <p:ext uri="{BB962C8B-B14F-4D97-AF65-F5344CB8AC3E}">
        <p14:creationId xmlns:p14="http://schemas.microsoft.com/office/powerpoint/2010/main" val="36643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085F7-C9B8-B291-84BF-067D70F899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EAF4871-5EEB-02F3-10CD-A70355651D7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B08741-E693-FAD8-285F-8B7F1115CF7D}"/>
              </a:ext>
            </a:extLst>
          </p:cNvPr>
          <p:cNvSpPr>
            <a:spLocks noGrp="1"/>
          </p:cNvSpPr>
          <p:nvPr>
            <p:ph type="dt" sz="half" idx="10"/>
          </p:nvPr>
        </p:nvSpPr>
        <p:spPr/>
        <p:txBody>
          <a:bodyPr/>
          <a:lstStyle/>
          <a:p>
            <a:fld id="{DD3A0974-146C-0944-9D41-FD5D4FE334A1}"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056126FD-37F9-B427-6966-8DFD3605ED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AA51C5-DCE6-9AA2-E5EE-E60B3D3E8798}"/>
              </a:ext>
            </a:extLst>
          </p:cNvPr>
          <p:cNvSpPr>
            <a:spLocks noGrp="1"/>
          </p:cNvSpPr>
          <p:nvPr>
            <p:ph type="sldNum" sz="quarter" idx="12"/>
          </p:nvPr>
        </p:nvSpPr>
        <p:spPr/>
        <p:txBody>
          <a:bodyPr/>
          <a:lstStyle/>
          <a:p>
            <a:fld id="{ABB0F260-E14A-B346-B207-662A415CE9FF}" type="slidenum">
              <a:rPr lang="nl-NL" smtClean="0"/>
              <a:t>‹nr.›</a:t>
            </a:fld>
            <a:endParaRPr lang="nl-NL"/>
          </a:p>
        </p:txBody>
      </p:sp>
    </p:spTree>
    <p:extLst>
      <p:ext uri="{BB962C8B-B14F-4D97-AF65-F5344CB8AC3E}">
        <p14:creationId xmlns:p14="http://schemas.microsoft.com/office/powerpoint/2010/main" val="299962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AC077-BFC6-D686-40D1-10DDA30B59E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EFB424E-B688-F353-CEF9-828932FDBB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76C33CA-951F-F6A1-4926-6B1EB899CA7F}"/>
              </a:ext>
            </a:extLst>
          </p:cNvPr>
          <p:cNvSpPr>
            <a:spLocks noGrp="1"/>
          </p:cNvSpPr>
          <p:nvPr>
            <p:ph type="dt" sz="half" idx="10"/>
          </p:nvPr>
        </p:nvSpPr>
        <p:spPr/>
        <p:txBody>
          <a:bodyPr/>
          <a:lstStyle/>
          <a:p>
            <a:fld id="{DD3A0974-146C-0944-9D41-FD5D4FE334A1}"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FE759CF5-62C9-B7F1-472F-C41F9DAF9B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26EAD9-9771-E80E-CD8B-4CADCD003B79}"/>
              </a:ext>
            </a:extLst>
          </p:cNvPr>
          <p:cNvSpPr>
            <a:spLocks noGrp="1"/>
          </p:cNvSpPr>
          <p:nvPr>
            <p:ph type="sldNum" sz="quarter" idx="12"/>
          </p:nvPr>
        </p:nvSpPr>
        <p:spPr/>
        <p:txBody>
          <a:bodyPr/>
          <a:lstStyle/>
          <a:p>
            <a:fld id="{ABB0F260-E14A-B346-B207-662A415CE9FF}" type="slidenum">
              <a:rPr lang="nl-NL" smtClean="0"/>
              <a:t>‹nr.›</a:t>
            </a:fld>
            <a:endParaRPr lang="nl-NL"/>
          </a:p>
        </p:txBody>
      </p:sp>
    </p:spTree>
    <p:extLst>
      <p:ext uri="{BB962C8B-B14F-4D97-AF65-F5344CB8AC3E}">
        <p14:creationId xmlns:p14="http://schemas.microsoft.com/office/powerpoint/2010/main" val="83160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5093B-F1AF-7913-C7B2-887C1015320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3B961AC-E31D-C276-B38E-478A9F85871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F6C5E1E-61BE-DF4D-2570-CB4ABAABE03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C870ADC-CF70-4CFC-3ECD-555A528CAA27}"/>
              </a:ext>
            </a:extLst>
          </p:cNvPr>
          <p:cNvSpPr>
            <a:spLocks noGrp="1"/>
          </p:cNvSpPr>
          <p:nvPr>
            <p:ph type="dt" sz="half" idx="10"/>
          </p:nvPr>
        </p:nvSpPr>
        <p:spPr/>
        <p:txBody>
          <a:bodyPr/>
          <a:lstStyle/>
          <a:p>
            <a:fld id="{DD3A0974-146C-0944-9D41-FD5D4FE334A1}" type="datetimeFigureOut">
              <a:rPr lang="nl-NL" smtClean="0"/>
              <a:t>25-3-2024</a:t>
            </a:fld>
            <a:endParaRPr lang="nl-NL"/>
          </a:p>
        </p:txBody>
      </p:sp>
      <p:sp>
        <p:nvSpPr>
          <p:cNvPr id="6" name="Tijdelijke aanduiding voor voettekst 5">
            <a:extLst>
              <a:ext uri="{FF2B5EF4-FFF2-40B4-BE49-F238E27FC236}">
                <a16:creationId xmlns:a16="http://schemas.microsoft.com/office/drawing/2014/main" id="{D22FD657-CF10-F9AD-90F7-8162896B34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042FB18-8B1E-B8BF-789B-E978796BCA36}"/>
              </a:ext>
            </a:extLst>
          </p:cNvPr>
          <p:cNvSpPr>
            <a:spLocks noGrp="1"/>
          </p:cNvSpPr>
          <p:nvPr>
            <p:ph type="sldNum" sz="quarter" idx="12"/>
          </p:nvPr>
        </p:nvSpPr>
        <p:spPr/>
        <p:txBody>
          <a:bodyPr/>
          <a:lstStyle/>
          <a:p>
            <a:fld id="{ABB0F260-E14A-B346-B207-662A415CE9FF}" type="slidenum">
              <a:rPr lang="nl-NL" smtClean="0"/>
              <a:t>‹nr.›</a:t>
            </a:fld>
            <a:endParaRPr lang="nl-NL"/>
          </a:p>
        </p:txBody>
      </p:sp>
    </p:spTree>
    <p:extLst>
      <p:ext uri="{BB962C8B-B14F-4D97-AF65-F5344CB8AC3E}">
        <p14:creationId xmlns:p14="http://schemas.microsoft.com/office/powerpoint/2010/main" val="100749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2BC10-306B-6C48-93EE-4C50229AF25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F6EC534-234B-F1C6-5B8F-C4014FA7D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0D7A691-F0F8-D355-E373-F85641E31A6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EE6DC46-6DF5-322E-0133-579E60EB61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13FB14C-6057-90C4-9FE2-3EC9B8B6499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6E2AD62-E392-2AFF-51DD-7D8DD4DC0EA2}"/>
              </a:ext>
            </a:extLst>
          </p:cNvPr>
          <p:cNvSpPr>
            <a:spLocks noGrp="1"/>
          </p:cNvSpPr>
          <p:nvPr>
            <p:ph type="dt" sz="half" idx="10"/>
          </p:nvPr>
        </p:nvSpPr>
        <p:spPr/>
        <p:txBody>
          <a:bodyPr/>
          <a:lstStyle/>
          <a:p>
            <a:fld id="{DD3A0974-146C-0944-9D41-FD5D4FE334A1}" type="datetimeFigureOut">
              <a:rPr lang="nl-NL" smtClean="0"/>
              <a:t>25-3-2024</a:t>
            </a:fld>
            <a:endParaRPr lang="nl-NL"/>
          </a:p>
        </p:txBody>
      </p:sp>
      <p:sp>
        <p:nvSpPr>
          <p:cNvPr id="8" name="Tijdelijke aanduiding voor voettekst 7">
            <a:extLst>
              <a:ext uri="{FF2B5EF4-FFF2-40B4-BE49-F238E27FC236}">
                <a16:creationId xmlns:a16="http://schemas.microsoft.com/office/drawing/2014/main" id="{A1CB7D96-CC03-80FE-955A-32B497F3120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5048592-1578-68F3-184B-71D7C0FC9300}"/>
              </a:ext>
            </a:extLst>
          </p:cNvPr>
          <p:cNvSpPr>
            <a:spLocks noGrp="1"/>
          </p:cNvSpPr>
          <p:nvPr>
            <p:ph type="sldNum" sz="quarter" idx="12"/>
          </p:nvPr>
        </p:nvSpPr>
        <p:spPr/>
        <p:txBody>
          <a:bodyPr/>
          <a:lstStyle/>
          <a:p>
            <a:fld id="{ABB0F260-E14A-B346-B207-662A415CE9FF}" type="slidenum">
              <a:rPr lang="nl-NL" smtClean="0"/>
              <a:t>‹nr.›</a:t>
            </a:fld>
            <a:endParaRPr lang="nl-NL"/>
          </a:p>
        </p:txBody>
      </p:sp>
    </p:spTree>
    <p:extLst>
      <p:ext uri="{BB962C8B-B14F-4D97-AF65-F5344CB8AC3E}">
        <p14:creationId xmlns:p14="http://schemas.microsoft.com/office/powerpoint/2010/main" val="32520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0A345-833E-C2B4-B2E2-0F3B6A2A378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45BAF04-A55E-3299-680F-A7FBB22296D9}"/>
              </a:ext>
            </a:extLst>
          </p:cNvPr>
          <p:cNvSpPr>
            <a:spLocks noGrp="1"/>
          </p:cNvSpPr>
          <p:nvPr>
            <p:ph type="dt" sz="half" idx="10"/>
          </p:nvPr>
        </p:nvSpPr>
        <p:spPr/>
        <p:txBody>
          <a:bodyPr/>
          <a:lstStyle/>
          <a:p>
            <a:fld id="{DD3A0974-146C-0944-9D41-FD5D4FE334A1}" type="datetimeFigureOut">
              <a:rPr lang="nl-NL" smtClean="0"/>
              <a:t>25-3-2024</a:t>
            </a:fld>
            <a:endParaRPr lang="nl-NL"/>
          </a:p>
        </p:txBody>
      </p:sp>
      <p:sp>
        <p:nvSpPr>
          <p:cNvPr id="4" name="Tijdelijke aanduiding voor voettekst 3">
            <a:extLst>
              <a:ext uri="{FF2B5EF4-FFF2-40B4-BE49-F238E27FC236}">
                <a16:creationId xmlns:a16="http://schemas.microsoft.com/office/drawing/2014/main" id="{6BC74A98-AF57-A601-61C6-106FAADECAA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AA948B1-E059-C36D-1B7B-E8A55545B4F0}"/>
              </a:ext>
            </a:extLst>
          </p:cNvPr>
          <p:cNvSpPr>
            <a:spLocks noGrp="1"/>
          </p:cNvSpPr>
          <p:nvPr>
            <p:ph type="sldNum" sz="quarter" idx="12"/>
          </p:nvPr>
        </p:nvSpPr>
        <p:spPr/>
        <p:txBody>
          <a:bodyPr/>
          <a:lstStyle/>
          <a:p>
            <a:fld id="{ABB0F260-E14A-B346-B207-662A415CE9FF}" type="slidenum">
              <a:rPr lang="nl-NL" smtClean="0"/>
              <a:t>‹nr.›</a:t>
            </a:fld>
            <a:endParaRPr lang="nl-NL"/>
          </a:p>
        </p:txBody>
      </p:sp>
    </p:spTree>
    <p:extLst>
      <p:ext uri="{BB962C8B-B14F-4D97-AF65-F5344CB8AC3E}">
        <p14:creationId xmlns:p14="http://schemas.microsoft.com/office/powerpoint/2010/main" val="125943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99415F6-373E-39C7-7AB3-59EC90E85848}"/>
              </a:ext>
            </a:extLst>
          </p:cNvPr>
          <p:cNvSpPr>
            <a:spLocks noGrp="1"/>
          </p:cNvSpPr>
          <p:nvPr>
            <p:ph type="dt" sz="half" idx="10"/>
          </p:nvPr>
        </p:nvSpPr>
        <p:spPr/>
        <p:txBody>
          <a:bodyPr/>
          <a:lstStyle/>
          <a:p>
            <a:fld id="{DD3A0974-146C-0944-9D41-FD5D4FE334A1}" type="datetimeFigureOut">
              <a:rPr lang="nl-NL" smtClean="0"/>
              <a:t>25-3-2024</a:t>
            </a:fld>
            <a:endParaRPr lang="nl-NL"/>
          </a:p>
        </p:txBody>
      </p:sp>
      <p:sp>
        <p:nvSpPr>
          <p:cNvPr id="3" name="Tijdelijke aanduiding voor voettekst 2">
            <a:extLst>
              <a:ext uri="{FF2B5EF4-FFF2-40B4-BE49-F238E27FC236}">
                <a16:creationId xmlns:a16="http://schemas.microsoft.com/office/drawing/2014/main" id="{81228654-D0F5-8B61-0915-222DC8546E9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978C241-DC11-AEC7-A43A-A078AB2D1625}"/>
              </a:ext>
            </a:extLst>
          </p:cNvPr>
          <p:cNvSpPr>
            <a:spLocks noGrp="1"/>
          </p:cNvSpPr>
          <p:nvPr>
            <p:ph type="sldNum" sz="quarter" idx="12"/>
          </p:nvPr>
        </p:nvSpPr>
        <p:spPr/>
        <p:txBody>
          <a:bodyPr/>
          <a:lstStyle/>
          <a:p>
            <a:fld id="{ABB0F260-E14A-B346-B207-662A415CE9FF}" type="slidenum">
              <a:rPr lang="nl-NL" smtClean="0"/>
              <a:t>‹nr.›</a:t>
            </a:fld>
            <a:endParaRPr lang="nl-NL"/>
          </a:p>
        </p:txBody>
      </p:sp>
    </p:spTree>
    <p:extLst>
      <p:ext uri="{BB962C8B-B14F-4D97-AF65-F5344CB8AC3E}">
        <p14:creationId xmlns:p14="http://schemas.microsoft.com/office/powerpoint/2010/main" val="278323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F69565-5AB2-FA21-CFCB-38E3D04CB7B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E5274C6-9630-BFA3-7227-80628093F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C927EB7-6C07-9E55-79F6-0A46928C9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0E68D61-4621-8384-ED3A-40C69E740C45}"/>
              </a:ext>
            </a:extLst>
          </p:cNvPr>
          <p:cNvSpPr>
            <a:spLocks noGrp="1"/>
          </p:cNvSpPr>
          <p:nvPr>
            <p:ph type="dt" sz="half" idx="10"/>
          </p:nvPr>
        </p:nvSpPr>
        <p:spPr/>
        <p:txBody>
          <a:bodyPr/>
          <a:lstStyle/>
          <a:p>
            <a:fld id="{DD3A0974-146C-0944-9D41-FD5D4FE334A1}" type="datetimeFigureOut">
              <a:rPr lang="nl-NL" smtClean="0"/>
              <a:t>25-3-2024</a:t>
            </a:fld>
            <a:endParaRPr lang="nl-NL"/>
          </a:p>
        </p:txBody>
      </p:sp>
      <p:sp>
        <p:nvSpPr>
          <p:cNvPr id="6" name="Tijdelijke aanduiding voor voettekst 5">
            <a:extLst>
              <a:ext uri="{FF2B5EF4-FFF2-40B4-BE49-F238E27FC236}">
                <a16:creationId xmlns:a16="http://schemas.microsoft.com/office/drawing/2014/main" id="{F34175EF-7482-C970-7E14-63893B2B19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1B5772F-A58B-B02B-E255-11647B8CBA9C}"/>
              </a:ext>
            </a:extLst>
          </p:cNvPr>
          <p:cNvSpPr>
            <a:spLocks noGrp="1"/>
          </p:cNvSpPr>
          <p:nvPr>
            <p:ph type="sldNum" sz="quarter" idx="12"/>
          </p:nvPr>
        </p:nvSpPr>
        <p:spPr/>
        <p:txBody>
          <a:bodyPr/>
          <a:lstStyle/>
          <a:p>
            <a:fld id="{ABB0F260-E14A-B346-B207-662A415CE9FF}" type="slidenum">
              <a:rPr lang="nl-NL" smtClean="0"/>
              <a:t>‹nr.›</a:t>
            </a:fld>
            <a:endParaRPr lang="nl-NL"/>
          </a:p>
        </p:txBody>
      </p:sp>
    </p:spTree>
    <p:extLst>
      <p:ext uri="{BB962C8B-B14F-4D97-AF65-F5344CB8AC3E}">
        <p14:creationId xmlns:p14="http://schemas.microsoft.com/office/powerpoint/2010/main" val="39333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61555-61AC-D16A-01CD-3CBA7257D02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0F832EE-6A73-F2BF-5431-CD422C6245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01E5101-579B-A900-A7E7-D15A03BED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D7A24A3-4F9B-B0D6-7AE1-8247C15874BD}"/>
              </a:ext>
            </a:extLst>
          </p:cNvPr>
          <p:cNvSpPr>
            <a:spLocks noGrp="1"/>
          </p:cNvSpPr>
          <p:nvPr>
            <p:ph type="dt" sz="half" idx="10"/>
          </p:nvPr>
        </p:nvSpPr>
        <p:spPr/>
        <p:txBody>
          <a:bodyPr/>
          <a:lstStyle/>
          <a:p>
            <a:fld id="{DD3A0974-146C-0944-9D41-FD5D4FE334A1}" type="datetimeFigureOut">
              <a:rPr lang="nl-NL" smtClean="0"/>
              <a:t>25-3-2024</a:t>
            </a:fld>
            <a:endParaRPr lang="nl-NL"/>
          </a:p>
        </p:txBody>
      </p:sp>
      <p:sp>
        <p:nvSpPr>
          <p:cNvPr id="6" name="Tijdelijke aanduiding voor voettekst 5">
            <a:extLst>
              <a:ext uri="{FF2B5EF4-FFF2-40B4-BE49-F238E27FC236}">
                <a16:creationId xmlns:a16="http://schemas.microsoft.com/office/drawing/2014/main" id="{4336BB71-22CB-45B9-0801-1748FADF4FC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4390B9B-2BE7-18D6-3D7A-4F7F0100B80D}"/>
              </a:ext>
            </a:extLst>
          </p:cNvPr>
          <p:cNvSpPr>
            <a:spLocks noGrp="1"/>
          </p:cNvSpPr>
          <p:nvPr>
            <p:ph type="sldNum" sz="quarter" idx="12"/>
          </p:nvPr>
        </p:nvSpPr>
        <p:spPr/>
        <p:txBody>
          <a:bodyPr/>
          <a:lstStyle/>
          <a:p>
            <a:fld id="{ABB0F260-E14A-B346-B207-662A415CE9FF}" type="slidenum">
              <a:rPr lang="nl-NL" smtClean="0"/>
              <a:t>‹nr.›</a:t>
            </a:fld>
            <a:endParaRPr lang="nl-NL"/>
          </a:p>
        </p:txBody>
      </p:sp>
    </p:spTree>
    <p:extLst>
      <p:ext uri="{BB962C8B-B14F-4D97-AF65-F5344CB8AC3E}">
        <p14:creationId xmlns:p14="http://schemas.microsoft.com/office/powerpoint/2010/main" val="421458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B10B10-BA66-3657-D0D3-00EEC6DA4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B222CE4-69F3-829D-A80F-616FA83119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6F172A-933E-2D39-8806-B7FA42BABC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A0974-146C-0944-9D41-FD5D4FE334A1}"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C861B22B-86AF-EED5-559C-379EB174A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CB79686-5BF2-BCDB-C2A3-87DC75540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0F260-E14A-B346-B207-662A415CE9FF}" type="slidenum">
              <a:rPr lang="nl-NL" smtClean="0"/>
              <a:t>‹nr.›</a:t>
            </a:fld>
            <a:endParaRPr lang="nl-NL"/>
          </a:p>
        </p:txBody>
      </p:sp>
    </p:spTree>
    <p:extLst>
      <p:ext uri="{BB962C8B-B14F-4D97-AF65-F5344CB8AC3E}">
        <p14:creationId xmlns:p14="http://schemas.microsoft.com/office/powerpoint/2010/main" val="3836281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F24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39D3D8CF-53FB-185E-FAAE-64A83583E369}"/>
              </a:ext>
            </a:extLst>
          </p:cNvPr>
          <p:cNvPicPr>
            <a:picLocks noChangeAspect="1"/>
          </p:cNvPicPr>
          <p:nvPr/>
        </p:nvPicPr>
        <p:blipFill rotWithShape="1">
          <a:blip r:embed="rId2"/>
          <a:srcRect l="13027" r="11655"/>
          <a:stretch/>
        </p:blipFill>
        <p:spPr>
          <a:xfrm>
            <a:off x="116871" y="34770"/>
            <a:ext cx="3071631" cy="2033795"/>
          </a:xfrm>
          <a:prstGeom prst="rect">
            <a:avLst/>
          </a:prstGeom>
        </p:spPr>
      </p:pic>
      <p:sp>
        <p:nvSpPr>
          <p:cNvPr id="9" name="Titel 1">
            <a:extLst>
              <a:ext uri="{FF2B5EF4-FFF2-40B4-BE49-F238E27FC236}">
                <a16:creationId xmlns:a16="http://schemas.microsoft.com/office/drawing/2014/main" id="{BA7D42C0-3540-DBF4-9261-8398C04BBD37}"/>
              </a:ext>
            </a:extLst>
          </p:cNvPr>
          <p:cNvSpPr>
            <a:spLocks noGrp="1"/>
          </p:cNvSpPr>
          <p:nvPr>
            <p:ph type="ctrTitle"/>
          </p:nvPr>
        </p:nvSpPr>
        <p:spPr>
          <a:xfrm>
            <a:off x="264078" y="4182615"/>
            <a:ext cx="8595250" cy="2387600"/>
          </a:xfrm>
        </p:spPr>
        <p:txBody>
          <a:bodyPr>
            <a:normAutofit fontScale="90000"/>
          </a:bodyPr>
          <a:lstStyle/>
          <a:p>
            <a:pPr algn="l"/>
            <a:r>
              <a:rPr lang="nl-NL" dirty="0">
                <a:latin typeface="GT Super Display" panose="00000500000000000000" pitchFamily="50" charset="0"/>
              </a:rPr>
              <a:t>Casus </a:t>
            </a:r>
            <a:br>
              <a:rPr lang="nl-NL" dirty="0">
                <a:latin typeface="GT Super Display" panose="00000500000000000000" pitchFamily="50" charset="0"/>
              </a:rPr>
            </a:br>
            <a:r>
              <a:rPr lang="nl-NL" dirty="0">
                <a:latin typeface="GT Super Display" panose="00000500000000000000" pitchFamily="50" charset="0"/>
              </a:rPr>
              <a:t>Keetmolen Ede</a:t>
            </a:r>
            <a:br>
              <a:rPr lang="nl-NL" dirty="0">
                <a:latin typeface="GT Super Display" panose="00000500000000000000" pitchFamily="50" charset="0"/>
              </a:rPr>
            </a:br>
            <a:r>
              <a:rPr lang="nl-NL" dirty="0">
                <a:latin typeface="GT Super Display" panose="00000500000000000000" pitchFamily="50" charset="0"/>
              </a:rPr>
              <a:t>Cumulatie van bouwplannen</a:t>
            </a:r>
          </a:p>
        </p:txBody>
      </p:sp>
      <p:sp>
        <p:nvSpPr>
          <p:cNvPr id="12" name="Ondertitel 2">
            <a:extLst>
              <a:ext uri="{FF2B5EF4-FFF2-40B4-BE49-F238E27FC236}">
                <a16:creationId xmlns:a16="http://schemas.microsoft.com/office/drawing/2014/main" id="{E355BC9D-6FB6-ADC7-4C4C-EA671291DE6E}"/>
              </a:ext>
            </a:extLst>
          </p:cNvPr>
          <p:cNvSpPr>
            <a:spLocks noGrp="1"/>
          </p:cNvSpPr>
          <p:nvPr>
            <p:ph type="subTitle" idx="1"/>
          </p:nvPr>
        </p:nvSpPr>
        <p:spPr>
          <a:xfrm>
            <a:off x="7535674" y="5767295"/>
            <a:ext cx="3849808" cy="611843"/>
          </a:xfrm>
        </p:spPr>
        <p:txBody>
          <a:bodyPr anchor="ctr">
            <a:normAutofit/>
          </a:bodyPr>
          <a:lstStyle/>
          <a:p>
            <a:pPr algn="r"/>
            <a:r>
              <a:rPr lang="nl-NL" sz="2800" b="1" dirty="0">
                <a:latin typeface="GT Pressura Bold"/>
              </a:rPr>
              <a:t>28 maart 2024</a:t>
            </a:r>
          </a:p>
        </p:txBody>
      </p:sp>
      <p:pic>
        <p:nvPicPr>
          <p:cNvPr id="2" name="Afbeelding 1">
            <a:extLst>
              <a:ext uri="{FF2B5EF4-FFF2-40B4-BE49-F238E27FC236}">
                <a16:creationId xmlns:a16="http://schemas.microsoft.com/office/drawing/2014/main" id="{6D51F68E-D0EA-D0D8-7889-5C207A29AA19}"/>
              </a:ext>
            </a:extLst>
          </p:cNvPr>
          <p:cNvPicPr>
            <a:picLocks noChangeAspect="1"/>
          </p:cNvPicPr>
          <p:nvPr/>
        </p:nvPicPr>
        <p:blipFill>
          <a:blip r:embed="rId3"/>
          <a:srcRect l="9604" r="9604"/>
          <a:stretch/>
        </p:blipFill>
        <p:spPr>
          <a:xfrm>
            <a:off x="4723992" y="0"/>
            <a:ext cx="7468008" cy="5616684"/>
          </a:xfrm>
          <a:prstGeom prst="rect">
            <a:avLst/>
          </a:prstGeom>
        </p:spPr>
      </p:pic>
      <p:sp>
        <p:nvSpPr>
          <p:cNvPr id="3" name="Driehoek 10">
            <a:extLst>
              <a:ext uri="{FF2B5EF4-FFF2-40B4-BE49-F238E27FC236}">
                <a16:creationId xmlns:a16="http://schemas.microsoft.com/office/drawing/2014/main" id="{C5DF6028-D829-98EB-AB8A-63D4D77E4F83}"/>
              </a:ext>
            </a:extLst>
          </p:cNvPr>
          <p:cNvSpPr/>
          <p:nvPr/>
        </p:nvSpPr>
        <p:spPr>
          <a:xfrm rot="10800000" flipH="1">
            <a:off x="4724318" y="0"/>
            <a:ext cx="629242" cy="5616682"/>
          </a:xfrm>
          <a:prstGeom prst="triangle">
            <a:avLst>
              <a:gd name="adj" fmla="val 0"/>
            </a:avLst>
          </a:prstGeom>
          <a:solidFill>
            <a:srgbClr val="D0F241"/>
          </a:solidFill>
          <a:ln>
            <a:solidFill>
              <a:srgbClr val="D8F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63" dirty="0"/>
          </a:p>
        </p:txBody>
      </p:sp>
    </p:spTree>
    <p:extLst>
      <p:ext uri="{BB962C8B-B14F-4D97-AF65-F5344CB8AC3E}">
        <p14:creationId xmlns:p14="http://schemas.microsoft.com/office/powerpoint/2010/main" val="11555545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FFC2B7E2-6EFA-4E7E-9AA0-E7D090B37E60}"/>
              </a:ext>
            </a:extLst>
          </p:cNvPr>
          <p:cNvSpPr txBox="1"/>
          <p:nvPr/>
        </p:nvSpPr>
        <p:spPr>
          <a:xfrm>
            <a:off x="456594" y="411268"/>
            <a:ext cx="5095878" cy="954107"/>
          </a:xfrm>
          <a:prstGeom prst="rect">
            <a:avLst/>
          </a:prstGeom>
          <a:solidFill>
            <a:schemeClr val="tx1"/>
          </a:solidFill>
        </p:spPr>
        <p:txBody>
          <a:bodyPr wrap="square" rtlCol="0">
            <a:spAutoFit/>
          </a:bodyPr>
          <a:lstStyle/>
          <a:p>
            <a:r>
              <a:rPr lang="nl-NL" sz="2800" b="1" dirty="0">
                <a:solidFill>
                  <a:schemeClr val="bg1"/>
                </a:solidFill>
                <a:latin typeface="GT Pressura Bold"/>
              </a:rPr>
              <a:t>Wat gaat er mis?</a:t>
            </a:r>
          </a:p>
          <a:p>
            <a:endParaRPr lang="nl-NL" sz="2800" b="1" dirty="0">
              <a:solidFill>
                <a:schemeClr val="bg1"/>
              </a:solidFill>
              <a:latin typeface="GT Pressura Bold"/>
            </a:endParaRPr>
          </a:p>
        </p:txBody>
      </p:sp>
      <p:sp>
        <p:nvSpPr>
          <p:cNvPr id="16" name="Tekstvak 15">
            <a:extLst>
              <a:ext uri="{FF2B5EF4-FFF2-40B4-BE49-F238E27FC236}">
                <a16:creationId xmlns:a16="http://schemas.microsoft.com/office/drawing/2014/main" id="{7E823B32-06AC-C02A-8790-10FB4D49AD0A}"/>
              </a:ext>
            </a:extLst>
          </p:cNvPr>
          <p:cNvSpPr txBox="1"/>
          <p:nvPr/>
        </p:nvSpPr>
        <p:spPr>
          <a:xfrm>
            <a:off x="456594" y="1200956"/>
            <a:ext cx="6744512" cy="5940088"/>
          </a:xfrm>
          <a:prstGeom prst="rect">
            <a:avLst/>
          </a:prstGeom>
          <a:solidFill>
            <a:schemeClr val="tx1"/>
          </a:solidFill>
        </p:spPr>
        <p:txBody>
          <a:bodyPr wrap="square" rtlCol="0">
            <a:spAutoFit/>
          </a:bodyPr>
          <a:lstStyle/>
          <a:p>
            <a:pPr marL="342900" indent="-342900">
              <a:buFont typeface="Wingdings" panose="05000000000000000000" pitchFamily="2" charset="2"/>
              <a:buChar char="Ø"/>
            </a:pPr>
            <a:r>
              <a:rPr lang="nl-NL" sz="2000" dirty="0">
                <a:solidFill>
                  <a:schemeClr val="bg1"/>
                </a:solidFill>
                <a:latin typeface="GT Pressura" panose="00000500000000000000" pitchFamily="50" charset="0"/>
              </a:rPr>
              <a:t>Projecten worden door de gemeente stuk voor </a:t>
            </a:r>
            <a:br>
              <a:rPr lang="nl-NL" sz="2000" dirty="0">
                <a:solidFill>
                  <a:schemeClr val="bg1"/>
                </a:solidFill>
                <a:latin typeface="GT Pressura" panose="00000500000000000000" pitchFamily="50" charset="0"/>
              </a:rPr>
            </a:br>
            <a:r>
              <a:rPr lang="nl-NL" sz="2000" dirty="0">
                <a:solidFill>
                  <a:schemeClr val="bg1"/>
                </a:solidFill>
                <a:latin typeface="GT Pressura" panose="00000500000000000000" pitchFamily="50" charset="0"/>
              </a:rPr>
              <a:t>stukontwikkeld (salamitactiek)</a:t>
            </a:r>
          </a:p>
          <a:p>
            <a:pPr marL="342900" indent="-342900">
              <a:buFont typeface="Wingdings" panose="05000000000000000000" pitchFamily="2" charset="2"/>
              <a:buChar char="Ø"/>
            </a:pPr>
            <a:r>
              <a:rPr lang="nl-NL" sz="2000" dirty="0">
                <a:solidFill>
                  <a:schemeClr val="bg1"/>
                </a:solidFill>
                <a:latin typeface="GT Pressura" panose="00000500000000000000" pitchFamily="50" charset="0"/>
              </a:rPr>
              <a:t>Geen integrale en cumulatieve benadering van </a:t>
            </a:r>
            <a:br>
              <a:rPr lang="nl-NL" sz="2000" dirty="0">
                <a:solidFill>
                  <a:schemeClr val="bg1"/>
                </a:solidFill>
                <a:latin typeface="GT Pressura" panose="00000500000000000000" pitchFamily="50" charset="0"/>
              </a:rPr>
            </a:br>
            <a:r>
              <a:rPr lang="nl-NL" sz="2000" dirty="0">
                <a:solidFill>
                  <a:schemeClr val="bg1"/>
                </a:solidFill>
                <a:latin typeface="GT Pressura" panose="00000500000000000000" pitchFamily="50" charset="0"/>
              </a:rPr>
              <a:t>de windvang van (en het zicht op) de molen</a:t>
            </a:r>
          </a:p>
          <a:p>
            <a:pPr marL="342900" indent="-342900">
              <a:buFont typeface="Wingdings" panose="05000000000000000000" pitchFamily="2" charset="2"/>
              <a:buChar char="Ø"/>
            </a:pPr>
            <a:r>
              <a:rPr lang="nl-NL" sz="2000" dirty="0">
                <a:solidFill>
                  <a:schemeClr val="bg1"/>
                </a:solidFill>
                <a:latin typeface="GT Pressura" panose="00000500000000000000" pitchFamily="50" charset="0"/>
              </a:rPr>
              <a:t>Molenaars en molenpartijen zijn geen serieuze gesprekspartner voor de gemeente</a:t>
            </a:r>
          </a:p>
          <a:p>
            <a:pPr marL="342900" indent="-342900">
              <a:buFont typeface="Wingdings" panose="05000000000000000000" pitchFamily="2" charset="2"/>
              <a:buChar char="Ø"/>
            </a:pPr>
            <a:r>
              <a:rPr lang="nl-NL" sz="2000" dirty="0">
                <a:solidFill>
                  <a:schemeClr val="bg1"/>
                </a:solidFill>
                <a:latin typeface="GT Pressura" panose="00000500000000000000" pitchFamily="50" charset="0"/>
              </a:rPr>
              <a:t>Gemeente heeft dubbelrol (RO en eigenaar)</a:t>
            </a:r>
          </a:p>
          <a:p>
            <a:pPr marL="342900" indent="-342900">
              <a:buFont typeface="Wingdings" panose="05000000000000000000" pitchFamily="2" charset="2"/>
              <a:buChar char="Ø"/>
            </a:pPr>
            <a:r>
              <a:rPr lang="nl-NL" sz="2000" dirty="0">
                <a:solidFill>
                  <a:schemeClr val="bg1"/>
                </a:solidFill>
                <a:latin typeface="GT Pressura" panose="00000500000000000000" pitchFamily="50" charset="0"/>
              </a:rPr>
              <a:t>Molenpartijen worden niet betrokken bij </a:t>
            </a:r>
            <a:br>
              <a:rPr lang="nl-NL" sz="2000" dirty="0">
                <a:solidFill>
                  <a:schemeClr val="bg1"/>
                </a:solidFill>
                <a:latin typeface="GT Pressura" panose="00000500000000000000" pitchFamily="50" charset="0"/>
              </a:rPr>
            </a:br>
            <a:r>
              <a:rPr lang="nl-NL" sz="2000" dirty="0">
                <a:solidFill>
                  <a:schemeClr val="bg1"/>
                </a:solidFill>
                <a:latin typeface="GT Pressura" panose="00000500000000000000" pitchFamily="50" charset="0"/>
              </a:rPr>
              <a:t>vraagstelling onderzoeken</a:t>
            </a:r>
          </a:p>
          <a:p>
            <a:pPr marL="342900" indent="-342900">
              <a:buFont typeface="Wingdings" panose="05000000000000000000" pitchFamily="2" charset="2"/>
              <a:buChar char="Ø"/>
            </a:pPr>
            <a:r>
              <a:rPr lang="nl-NL" sz="2000" dirty="0">
                <a:solidFill>
                  <a:schemeClr val="bg1"/>
                </a:solidFill>
                <a:latin typeface="GT Pressura" panose="00000500000000000000" pitchFamily="50" charset="0"/>
              </a:rPr>
              <a:t>Onderzoeken kijken niet naar de totale cirkel</a:t>
            </a:r>
          </a:p>
          <a:p>
            <a:pPr marL="342900" indent="-342900">
              <a:buFont typeface="Wingdings" panose="05000000000000000000" pitchFamily="2" charset="2"/>
              <a:buChar char="Ø"/>
            </a:pPr>
            <a:r>
              <a:rPr lang="nl-NL" sz="2000" dirty="0">
                <a:solidFill>
                  <a:schemeClr val="bg1"/>
                </a:solidFill>
                <a:latin typeface="GT Pressura" panose="00000500000000000000" pitchFamily="50" charset="0"/>
              </a:rPr>
              <a:t>Bomen verwijderen als compensatie: </a:t>
            </a:r>
            <a:br>
              <a:rPr lang="nl-NL" sz="2000" dirty="0">
                <a:solidFill>
                  <a:schemeClr val="bg1"/>
                </a:solidFill>
                <a:latin typeface="GT Pressura" panose="00000500000000000000" pitchFamily="50" charset="0"/>
              </a:rPr>
            </a:br>
            <a:r>
              <a:rPr lang="nl-NL" sz="2000" dirty="0">
                <a:solidFill>
                  <a:schemeClr val="bg1"/>
                </a:solidFill>
                <a:latin typeface="GT Pressura" panose="00000500000000000000" pitchFamily="50" charset="0"/>
              </a:rPr>
              <a:t>hoe garandeer je dat</a:t>
            </a:r>
          </a:p>
          <a:p>
            <a:pPr marL="342900" indent="-342900">
              <a:buFont typeface="Wingdings" panose="05000000000000000000" pitchFamily="2" charset="2"/>
              <a:buChar char="Ø"/>
            </a:pPr>
            <a:r>
              <a:rPr lang="nl-NL" sz="2000" dirty="0">
                <a:solidFill>
                  <a:schemeClr val="bg1"/>
                </a:solidFill>
                <a:latin typeface="GT Pressura" panose="00000500000000000000" pitchFamily="50" charset="0"/>
              </a:rPr>
              <a:t>Hoe en wie weegt belang monumentale bomen </a:t>
            </a:r>
            <a:br>
              <a:rPr lang="nl-NL" sz="2000" dirty="0">
                <a:solidFill>
                  <a:schemeClr val="bg1"/>
                </a:solidFill>
                <a:latin typeface="GT Pressura" panose="00000500000000000000" pitchFamily="50" charset="0"/>
              </a:rPr>
            </a:br>
            <a:r>
              <a:rPr lang="nl-NL" sz="2000" dirty="0">
                <a:solidFill>
                  <a:schemeClr val="bg1"/>
                </a:solidFill>
                <a:latin typeface="GT Pressura" panose="00000500000000000000" pitchFamily="50" charset="0"/>
              </a:rPr>
              <a:t>versus monumentale molen</a:t>
            </a:r>
          </a:p>
          <a:p>
            <a:pPr marL="342900" indent="-342900">
              <a:buFont typeface="Wingdings" panose="05000000000000000000" pitchFamily="2" charset="2"/>
              <a:buChar char="Ø"/>
            </a:pPr>
            <a:r>
              <a:rPr lang="nl-NL" sz="2000" dirty="0">
                <a:solidFill>
                  <a:schemeClr val="bg1"/>
                </a:solidFill>
                <a:latin typeface="GT Pressura" panose="00000500000000000000" pitchFamily="50" charset="0"/>
              </a:rPr>
              <a:t>Provincie akkoord op welke gronden?</a:t>
            </a:r>
          </a:p>
          <a:p>
            <a:pPr marL="342900" indent="-342900">
              <a:buFont typeface="Wingdings" panose="05000000000000000000" pitchFamily="2" charset="2"/>
              <a:buChar char="Ø"/>
            </a:pPr>
            <a:r>
              <a:rPr lang="nl-NL" sz="2000" dirty="0">
                <a:solidFill>
                  <a:schemeClr val="bg1"/>
                </a:solidFill>
                <a:latin typeface="GT Pressura" panose="00000500000000000000" pitchFamily="50" charset="0"/>
              </a:rPr>
              <a:t>Erkennen belang historische molen lijkt </a:t>
            </a:r>
            <a:br>
              <a:rPr lang="nl-NL" sz="2000" dirty="0">
                <a:solidFill>
                  <a:schemeClr val="bg1"/>
                </a:solidFill>
                <a:latin typeface="GT Pressura" panose="00000500000000000000" pitchFamily="50" charset="0"/>
              </a:rPr>
            </a:br>
            <a:r>
              <a:rPr lang="nl-NL" sz="2000" dirty="0">
                <a:solidFill>
                  <a:schemeClr val="bg1"/>
                </a:solidFill>
                <a:latin typeface="GT Pressura" panose="00000500000000000000" pitchFamily="50" charset="0"/>
              </a:rPr>
              <a:t>wassen neus</a:t>
            </a:r>
          </a:p>
          <a:p>
            <a:pPr marL="342900" indent="-342900">
              <a:buFont typeface="Wingdings" panose="05000000000000000000" pitchFamily="2" charset="2"/>
              <a:buChar char="Ø"/>
            </a:pPr>
            <a:endParaRPr lang="nl-NL" sz="2000" dirty="0">
              <a:solidFill>
                <a:schemeClr val="bg1"/>
              </a:solidFill>
              <a:latin typeface="GT Pressura" panose="00000500000000000000" pitchFamily="50" charset="0"/>
            </a:endParaRPr>
          </a:p>
          <a:p>
            <a:pPr marL="342900" indent="-342900">
              <a:buFont typeface="Wingdings" panose="05000000000000000000" pitchFamily="2" charset="2"/>
              <a:buChar char="Ø"/>
            </a:pPr>
            <a:endParaRPr lang="nl-NL" sz="2000" dirty="0">
              <a:solidFill>
                <a:schemeClr val="bg1"/>
              </a:solidFill>
              <a:latin typeface="GT Pressura" panose="00000500000000000000" pitchFamily="50" charset="0"/>
            </a:endParaRPr>
          </a:p>
        </p:txBody>
      </p:sp>
      <p:pic>
        <p:nvPicPr>
          <p:cNvPr id="3" name="Afbeelding 2">
            <a:extLst>
              <a:ext uri="{FF2B5EF4-FFF2-40B4-BE49-F238E27FC236}">
                <a16:creationId xmlns:a16="http://schemas.microsoft.com/office/drawing/2014/main" id="{3E7C6719-1CD4-D4D1-FDF8-1414FC2B56DB}"/>
              </a:ext>
            </a:extLst>
          </p:cNvPr>
          <p:cNvPicPr>
            <a:picLocks noChangeAspect="1"/>
          </p:cNvPicPr>
          <p:nvPr/>
        </p:nvPicPr>
        <p:blipFill>
          <a:blip r:embed="rId2"/>
          <a:stretch>
            <a:fillRect/>
          </a:stretch>
        </p:blipFill>
        <p:spPr>
          <a:xfrm>
            <a:off x="6096001" y="1200956"/>
            <a:ext cx="6185892" cy="4639419"/>
          </a:xfrm>
          <a:prstGeom prst="rect">
            <a:avLst/>
          </a:prstGeom>
        </p:spPr>
      </p:pic>
      <p:sp>
        <p:nvSpPr>
          <p:cNvPr id="13" name="Driehoek 6">
            <a:extLst>
              <a:ext uri="{FF2B5EF4-FFF2-40B4-BE49-F238E27FC236}">
                <a16:creationId xmlns:a16="http://schemas.microsoft.com/office/drawing/2014/main" id="{E7001E50-A4A3-DAD0-848E-B2D9EF9F268F}"/>
              </a:ext>
            </a:extLst>
          </p:cNvPr>
          <p:cNvSpPr/>
          <p:nvPr/>
        </p:nvSpPr>
        <p:spPr>
          <a:xfrm rot="10800000" flipH="1">
            <a:off x="6096000" y="411268"/>
            <a:ext cx="703053" cy="6858000"/>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63" dirty="0"/>
          </a:p>
        </p:txBody>
      </p:sp>
    </p:spTree>
    <p:extLst>
      <p:ext uri="{BB962C8B-B14F-4D97-AF65-F5344CB8AC3E}">
        <p14:creationId xmlns:p14="http://schemas.microsoft.com/office/powerpoint/2010/main" val="130104651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6D8067E-DF25-6E41-8C29-6BDCB132016C}"/>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C64AF5AB-E9D0-ABDF-1CF8-C50441EED594}"/>
              </a:ext>
            </a:extLst>
          </p:cNvPr>
          <p:cNvSpPr txBox="1"/>
          <p:nvPr/>
        </p:nvSpPr>
        <p:spPr>
          <a:xfrm>
            <a:off x="456594" y="411268"/>
            <a:ext cx="5095878" cy="523220"/>
          </a:xfrm>
          <a:prstGeom prst="rect">
            <a:avLst/>
          </a:prstGeom>
          <a:solidFill>
            <a:schemeClr val="tx1"/>
          </a:solidFill>
        </p:spPr>
        <p:txBody>
          <a:bodyPr wrap="square" rtlCol="0">
            <a:spAutoFit/>
          </a:bodyPr>
          <a:lstStyle/>
          <a:p>
            <a:r>
              <a:rPr lang="nl-NL" sz="2800" b="1" dirty="0">
                <a:solidFill>
                  <a:schemeClr val="bg1"/>
                </a:solidFill>
                <a:latin typeface="GT Pressura Bold"/>
              </a:rPr>
              <a:t>Wat kan beter?</a:t>
            </a:r>
          </a:p>
        </p:txBody>
      </p:sp>
      <p:sp>
        <p:nvSpPr>
          <p:cNvPr id="16" name="Tekstvak 15">
            <a:extLst>
              <a:ext uri="{FF2B5EF4-FFF2-40B4-BE49-F238E27FC236}">
                <a16:creationId xmlns:a16="http://schemas.microsoft.com/office/drawing/2014/main" id="{2A15DA68-6DA7-0F4D-0E76-968EB2AA0D00}"/>
              </a:ext>
            </a:extLst>
          </p:cNvPr>
          <p:cNvSpPr txBox="1"/>
          <p:nvPr/>
        </p:nvSpPr>
        <p:spPr>
          <a:xfrm>
            <a:off x="456594" y="1327705"/>
            <a:ext cx="6744512" cy="4770537"/>
          </a:xfrm>
          <a:prstGeom prst="rect">
            <a:avLst/>
          </a:prstGeom>
          <a:solidFill>
            <a:schemeClr val="tx1"/>
          </a:solidFill>
        </p:spPr>
        <p:txBody>
          <a:bodyPr wrap="square" rtlCol="0">
            <a:spAutoFit/>
          </a:bodyPr>
          <a:lstStyle/>
          <a:p>
            <a:pPr marL="342900" indent="-342900">
              <a:buFont typeface="Wingdings" panose="05000000000000000000" pitchFamily="2" charset="2"/>
              <a:buChar char="Ø"/>
            </a:pPr>
            <a:r>
              <a:rPr lang="nl-NL" sz="2200" dirty="0">
                <a:solidFill>
                  <a:schemeClr val="bg1"/>
                </a:solidFill>
              </a:rPr>
              <a:t>Hoe realiseer je een integrale benadering </a:t>
            </a:r>
            <a:br>
              <a:rPr lang="nl-NL" sz="2200" dirty="0">
                <a:solidFill>
                  <a:schemeClr val="bg1"/>
                </a:solidFill>
              </a:rPr>
            </a:br>
            <a:r>
              <a:rPr lang="nl-NL" sz="2200" dirty="0">
                <a:solidFill>
                  <a:schemeClr val="bg1"/>
                </a:solidFill>
              </a:rPr>
              <a:t>bij de gemeente?</a:t>
            </a:r>
          </a:p>
          <a:p>
            <a:pPr marL="342900" indent="-342900">
              <a:buFont typeface="Wingdings" panose="05000000000000000000" pitchFamily="2" charset="2"/>
              <a:buChar char="Ø"/>
            </a:pPr>
            <a:r>
              <a:rPr lang="nl-NL" sz="2200" dirty="0">
                <a:solidFill>
                  <a:schemeClr val="bg1"/>
                </a:solidFill>
              </a:rPr>
              <a:t>Hoe bewaak je maximaal 5% afname windvang in totaal en niet per project?</a:t>
            </a:r>
          </a:p>
          <a:p>
            <a:pPr marL="342900" indent="-342900">
              <a:buFont typeface="Wingdings" panose="05000000000000000000" pitchFamily="2" charset="2"/>
              <a:buChar char="Ø"/>
            </a:pPr>
            <a:r>
              <a:rPr lang="nl-NL" sz="2200" dirty="0">
                <a:solidFill>
                  <a:schemeClr val="bg1"/>
                </a:solidFill>
              </a:rPr>
              <a:t>Serieus betrekken molenaars en organisaties</a:t>
            </a:r>
          </a:p>
          <a:p>
            <a:pPr marL="342900" indent="-342900">
              <a:buFont typeface="Wingdings" panose="05000000000000000000" pitchFamily="2" charset="2"/>
              <a:buChar char="Ø"/>
            </a:pPr>
            <a:r>
              <a:rPr lang="nl-NL" sz="2200" dirty="0">
                <a:solidFill>
                  <a:schemeClr val="bg1"/>
                </a:solidFill>
              </a:rPr>
              <a:t>Bondgenootschappen mogelijk met andere organisaties?</a:t>
            </a:r>
          </a:p>
          <a:p>
            <a:pPr marL="342900" indent="-342900">
              <a:buFont typeface="Wingdings" panose="05000000000000000000" pitchFamily="2" charset="2"/>
              <a:buChar char="Ø"/>
            </a:pPr>
            <a:r>
              <a:rPr lang="nl-NL" sz="2200" dirty="0">
                <a:solidFill>
                  <a:schemeClr val="bg1"/>
                </a:solidFill>
              </a:rPr>
              <a:t>Status molen is lastig, eigendom gemeente</a:t>
            </a:r>
          </a:p>
          <a:p>
            <a:pPr marL="342900" indent="-342900">
              <a:buFont typeface="Wingdings" panose="05000000000000000000" pitchFamily="2" charset="2"/>
              <a:buChar char="Ø"/>
            </a:pPr>
            <a:r>
              <a:rPr lang="nl-NL" sz="2200" dirty="0">
                <a:solidFill>
                  <a:schemeClr val="bg1"/>
                </a:solidFill>
              </a:rPr>
              <a:t>Meer lobby en beïnvloeding raad mogelijk?</a:t>
            </a:r>
          </a:p>
          <a:p>
            <a:pPr marL="342900" indent="-342900">
              <a:buFont typeface="Wingdings" panose="05000000000000000000" pitchFamily="2" charset="2"/>
              <a:buChar char="Ø"/>
            </a:pPr>
            <a:r>
              <a:rPr lang="nl-NL" sz="2200" dirty="0">
                <a:solidFill>
                  <a:schemeClr val="bg1"/>
                </a:solidFill>
              </a:rPr>
              <a:t>Of het toch (juridisch) hogerop zoeken?</a:t>
            </a:r>
          </a:p>
          <a:p>
            <a:pPr marL="342900" indent="-342900">
              <a:buFont typeface="Wingdings" panose="05000000000000000000" pitchFamily="2" charset="2"/>
              <a:buChar char="Ø"/>
            </a:pPr>
            <a:r>
              <a:rPr lang="nl-NL" sz="2200" dirty="0">
                <a:solidFill>
                  <a:schemeClr val="bg1"/>
                </a:solidFill>
              </a:rPr>
              <a:t>Helpt bescherming omgeving volgens </a:t>
            </a:r>
            <a:br>
              <a:rPr lang="nl-NL" sz="2200" dirty="0">
                <a:solidFill>
                  <a:schemeClr val="bg1"/>
                </a:solidFill>
              </a:rPr>
            </a:br>
            <a:r>
              <a:rPr lang="nl-NL" sz="2200" dirty="0">
                <a:solidFill>
                  <a:schemeClr val="bg1"/>
                </a:solidFill>
              </a:rPr>
              <a:t>Omgevingswet of BKL?</a:t>
            </a:r>
          </a:p>
          <a:p>
            <a:pPr marL="342900" indent="-342900">
              <a:buFont typeface="Wingdings" panose="05000000000000000000" pitchFamily="2" charset="2"/>
              <a:buChar char="Ø"/>
            </a:pPr>
            <a:endParaRPr lang="nl-NL" sz="2000" dirty="0">
              <a:solidFill>
                <a:schemeClr val="bg1"/>
              </a:solidFill>
              <a:latin typeface="GT Pressura" panose="00000500000000000000" pitchFamily="50" charset="0"/>
            </a:endParaRPr>
          </a:p>
          <a:p>
            <a:pPr marL="342900" indent="-342900">
              <a:buFont typeface="Wingdings" panose="05000000000000000000" pitchFamily="2" charset="2"/>
              <a:buChar char="Ø"/>
            </a:pPr>
            <a:endParaRPr lang="nl-NL" sz="2000" dirty="0">
              <a:solidFill>
                <a:schemeClr val="bg1"/>
              </a:solidFill>
              <a:latin typeface="GT Pressura" panose="00000500000000000000" pitchFamily="50" charset="0"/>
            </a:endParaRPr>
          </a:p>
        </p:txBody>
      </p:sp>
      <p:pic>
        <p:nvPicPr>
          <p:cNvPr id="2" name="Afbeelding 1">
            <a:extLst>
              <a:ext uri="{FF2B5EF4-FFF2-40B4-BE49-F238E27FC236}">
                <a16:creationId xmlns:a16="http://schemas.microsoft.com/office/drawing/2014/main" id="{56F6D08D-4459-36A7-2ED0-1CE4EAEB5F25}"/>
              </a:ext>
            </a:extLst>
          </p:cNvPr>
          <p:cNvPicPr>
            <a:picLocks noChangeAspect="1"/>
          </p:cNvPicPr>
          <p:nvPr/>
        </p:nvPicPr>
        <p:blipFill rotWithShape="1">
          <a:blip r:embed="rId2">
            <a:extLst>
              <a:ext uri="{28A0092B-C50C-407E-A947-70E740481C1C}">
                <a14:useLocalDpi xmlns:a14="http://schemas.microsoft.com/office/drawing/2010/main" val="0"/>
              </a:ext>
            </a:extLst>
          </a:blip>
          <a:srcRect t="8189" b="7019"/>
          <a:stretch/>
        </p:blipFill>
        <p:spPr>
          <a:xfrm>
            <a:off x="6601435" y="1723169"/>
            <a:ext cx="4981575" cy="3230592"/>
          </a:xfrm>
          <a:prstGeom prst="rect">
            <a:avLst/>
          </a:prstGeom>
        </p:spPr>
      </p:pic>
    </p:spTree>
    <p:extLst>
      <p:ext uri="{BB962C8B-B14F-4D97-AF65-F5344CB8AC3E}">
        <p14:creationId xmlns:p14="http://schemas.microsoft.com/office/powerpoint/2010/main" val="297401322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BCF25AA-C4B1-6ED3-7161-1ED425A4F20C}"/>
              </a:ext>
            </a:extLst>
          </p:cNvPr>
          <p:cNvPicPr>
            <a:picLocks noChangeAspect="1"/>
          </p:cNvPicPr>
          <p:nvPr/>
        </p:nvPicPr>
        <p:blipFill>
          <a:blip r:embed="rId2"/>
          <a:stretch>
            <a:fillRect/>
          </a:stretch>
        </p:blipFill>
        <p:spPr>
          <a:xfrm>
            <a:off x="0" y="0"/>
            <a:ext cx="12192000" cy="6858000"/>
          </a:xfrm>
          <a:prstGeom prst="rect">
            <a:avLst/>
          </a:prstGeom>
        </p:spPr>
      </p:pic>
      <p:pic>
        <p:nvPicPr>
          <p:cNvPr id="5" name="Afbeelding 4">
            <a:extLst>
              <a:ext uri="{FF2B5EF4-FFF2-40B4-BE49-F238E27FC236}">
                <a16:creationId xmlns:a16="http://schemas.microsoft.com/office/drawing/2014/main" id="{39DEAE10-E553-0B67-D9F2-48C11EB56E14}"/>
              </a:ext>
            </a:extLst>
          </p:cNvPr>
          <p:cNvPicPr>
            <a:picLocks noChangeAspect="1"/>
          </p:cNvPicPr>
          <p:nvPr/>
        </p:nvPicPr>
        <p:blipFill>
          <a:blip r:embed="rId3"/>
          <a:stretch>
            <a:fillRect/>
          </a:stretch>
        </p:blipFill>
        <p:spPr>
          <a:xfrm>
            <a:off x="726708" y="5397991"/>
            <a:ext cx="1076102" cy="1076895"/>
          </a:xfrm>
          <a:prstGeom prst="rect">
            <a:avLst/>
          </a:prstGeom>
        </p:spPr>
      </p:pic>
    </p:spTree>
    <p:extLst>
      <p:ext uri="{BB962C8B-B14F-4D97-AF65-F5344CB8AC3E}">
        <p14:creationId xmlns:p14="http://schemas.microsoft.com/office/powerpoint/2010/main" val="8151366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F24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FFC2B7E2-6EFA-4E7E-9AA0-E7D090B37E60}"/>
              </a:ext>
            </a:extLst>
          </p:cNvPr>
          <p:cNvSpPr txBox="1"/>
          <p:nvPr/>
        </p:nvSpPr>
        <p:spPr>
          <a:xfrm>
            <a:off x="594560" y="945785"/>
            <a:ext cx="4229105" cy="954107"/>
          </a:xfrm>
          <a:prstGeom prst="rect">
            <a:avLst/>
          </a:prstGeom>
          <a:solidFill>
            <a:srgbClr val="D0F241"/>
          </a:solidFill>
          <a:ln>
            <a:solidFill>
              <a:srgbClr val="D0F241"/>
            </a:solidFill>
          </a:ln>
        </p:spPr>
        <p:txBody>
          <a:bodyPr wrap="square" rtlCol="0">
            <a:spAutoFit/>
          </a:bodyPr>
          <a:lstStyle/>
          <a:p>
            <a:endParaRPr lang="nl-NL" sz="2800" dirty="0">
              <a:latin typeface="GT Pressura Trial Bd" panose="00000800000000000000" pitchFamily="50" charset="0"/>
            </a:endParaRPr>
          </a:p>
          <a:p>
            <a:r>
              <a:rPr lang="nl-NL" sz="2800" b="1" dirty="0">
                <a:latin typeface="GT Pressura Bold"/>
              </a:rPr>
              <a:t>Wat is de Molenbiotoop?</a:t>
            </a:r>
          </a:p>
        </p:txBody>
      </p:sp>
      <p:sp>
        <p:nvSpPr>
          <p:cNvPr id="7" name="Tekstvak 6">
            <a:extLst>
              <a:ext uri="{FF2B5EF4-FFF2-40B4-BE49-F238E27FC236}">
                <a16:creationId xmlns:a16="http://schemas.microsoft.com/office/drawing/2014/main" id="{C952BFE3-AFAD-F19E-13D2-C987D19B4E46}"/>
              </a:ext>
            </a:extLst>
          </p:cNvPr>
          <p:cNvSpPr txBox="1"/>
          <p:nvPr/>
        </p:nvSpPr>
        <p:spPr>
          <a:xfrm>
            <a:off x="557560" y="2275935"/>
            <a:ext cx="6134102" cy="3416320"/>
          </a:xfrm>
          <a:prstGeom prst="rect">
            <a:avLst/>
          </a:prstGeom>
          <a:solidFill>
            <a:srgbClr val="D0F241"/>
          </a:solidFill>
        </p:spPr>
        <p:txBody>
          <a:bodyPr wrap="square" rtlCol="0">
            <a:spAutoFit/>
          </a:bodyPr>
          <a:lstStyle/>
          <a:p>
            <a:r>
              <a:rPr lang="nl-NL" sz="2400" dirty="0">
                <a:latin typeface="GT Pressura" panose="00000500000000000000" pitchFamily="50" charset="0"/>
              </a:rPr>
              <a:t>De gehele omgeving van de molen voor zover die van invloed is op het goed functioneren van de molen als monument </a:t>
            </a:r>
            <a:r>
              <a:rPr lang="nl-NL" sz="2400" dirty="0" err="1">
                <a:latin typeface="GT Pressura" panose="00000500000000000000" pitchFamily="50" charset="0"/>
              </a:rPr>
              <a:t>èn</a:t>
            </a:r>
            <a:r>
              <a:rPr lang="nl-NL" sz="2400" dirty="0">
                <a:latin typeface="GT Pressura" panose="00000500000000000000" pitchFamily="50" charset="0"/>
              </a:rPr>
              <a:t> als maalwerktuig.</a:t>
            </a:r>
          </a:p>
          <a:p>
            <a:endParaRPr lang="nl-NL" sz="2400" dirty="0">
              <a:latin typeface="GT Pressura" panose="00000500000000000000" pitchFamily="50" charset="0"/>
            </a:endParaRPr>
          </a:p>
          <a:p>
            <a:r>
              <a:rPr lang="nl-NL" sz="2400" dirty="0">
                <a:latin typeface="GT Pressura" panose="00000500000000000000" pitchFamily="50" charset="0"/>
              </a:rPr>
              <a:t>Een molen is een werktuig en functioneert door voldoende windvang of watertoevoer</a:t>
            </a:r>
          </a:p>
          <a:p>
            <a:endParaRPr lang="nl-NL" sz="2400" dirty="0">
              <a:latin typeface="GT Pressura" panose="00000500000000000000" pitchFamily="50" charset="0"/>
            </a:endParaRPr>
          </a:p>
          <a:p>
            <a:r>
              <a:rPr lang="nl-NL" sz="2400" dirty="0">
                <a:latin typeface="GT Pressura" panose="00000500000000000000" pitchFamily="50" charset="0"/>
              </a:rPr>
              <a:t>Ook het zicht op de molen en zichtlijnen</a:t>
            </a:r>
            <a:br>
              <a:rPr lang="nl-NL" sz="2400" dirty="0">
                <a:latin typeface="GT Pressura" panose="00000500000000000000" pitchFamily="50" charset="0"/>
              </a:rPr>
            </a:br>
            <a:r>
              <a:rPr lang="nl-NL" sz="2400" dirty="0">
                <a:latin typeface="GT Pressura" panose="00000500000000000000" pitchFamily="50" charset="0"/>
              </a:rPr>
              <a:t>zijn onderdeel van de biotoop</a:t>
            </a:r>
          </a:p>
        </p:txBody>
      </p:sp>
      <p:pic>
        <p:nvPicPr>
          <p:cNvPr id="3" name="Afbeelding 2">
            <a:extLst>
              <a:ext uri="{FF2B5EF4-FFF2-40B4-BE49-F238E27FC236}">
                <a16:creationId xmlns:a16="http://schemas.microsoft.com/office/drawing/2014/main" id="{EF47CC96-A30B-461B-DD50-D9F0C7B18CFD}"/>
              </a:ext>
            </a:extLst>
          </p:cNvPr>
          <p:cNvPicPr>
            <a:picLocks noChangeAspect="1"/>
          </p:cNvPicPr>
          <p:nvPr/>
        </p:nvPicPr>
        <p:blipFill rotWithShape="1">
          <a:blip r:embed="rId2"/>
          <a:srcRect l="13979" r="9558"/>
          <a:stretch/>
        </p:blipFill>
        <p:spPr>
          <a:xfrm>
            <a:off x="6630263" y="796413"/>
            <a:ext cx="5537867" cy="5223710"/>
          </a:xfrm>
          <a:prstGeom prst="rect">
            <a:avLst/>
          </a:prstGeom>
        </p:spPr>
      </p:pic>
      <p:pic>
        <p:nvPicPr>
          <p:cNvPr id="4" name="Afbeelding 3">
            <a:extLst>
              <a:ext uri="{FF2B5EF4-FFF2-40B4-BE49-F238E27FC236}">
                <a16:creationId xmlns:a16="http://schemas.microsoft.com/office/drawing/2014/main" id="{8E45E652-1EA0-31D5-7C06-5798A1DF21DF}"/>
              </a:ext>
            </a:extLst>
          </p:cNvPr>
          <p:cNvPicPr>
            <a:picLocks noChangeAspect="1"/>
          </p:cNvPicPr>
          <p:nvPr/>
        </p:nvPicPr>
        <p:blipFill>
          <a:blip r:embed="rId3"/>
          <a:stretch>
            <a:fillRect/>
          </a:stretch>
        </p:blipFill>
        <p:spPr>
          <a:xfrm>
            <a:off x="6630263" y="0"/>
            <a:ext cx="719033" cy="6858000"/>
          </a:xfrm>
          <a:prstGeom prst="rect">
            <a:avLst/>
          </a:prstGeom>
        </p:spPr>
      </p:pic>
    </p:spTree>
    <p:extLst>
      <p:ext uri="{BB962C8B-B14F-4D97-AF65-F5344CB8AC3E}">
        <p14:creationId xmlns:p14="http://schemas.microsoft.com/office/powerpoint/2010/main" val="9170094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F241"/>
        </a:solidFill>
        <a:effectLst/>
      </p:bgPr>
    </p:bg>
    <p:spTree>
      <p:nvGrpSpPr>
        <p:cNvPr id="1" name="">
          <a:extLst>
            <a:ext uri="{FF2B5EF4-FFF2-40B4-BE49-F238E27FC236}">
              <a16:creationId xmlns:a16="http://schemas.microsoft.com/office/drawing/2014/main" id="{34FCE2DC-B311-1D1D-0CA9-97039E3CB0B3}"/>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7BF14745-8ED7-AB34-0C0B-837A3159F668}"/>
              </a:ext>
            </a:extLst>
          </p:cNvPr>
          <p:cNvSpPr txBox="1"/>
          <p:nvPr/>
        </p:nvSpPr>
        <p:spPr>
          <a:xfrm>
            <a:off x="325925" y="471332"/>
            <a:ext cx="5788988" cy="954107"/>
          </a:xfrm>
          <a:prstGeom prst="rect">
            <a:avLst/>
          </a:prstGeom>
          <a:solidFill>
            <a:srgbClr val="D0F241"/>
          </a:solidFill>
          <a:ln>
            <a:solidFill>
              <a:srgbClr val="D0F241"/>
            </a:solidFill>
          </a:ln>
        </p:spPr>
        <p:txBody>
          <a:bodyPr wrap="square" rtlCol="0">
            <a:spAutoFit/>
          </a:bodyPr>
          <a:lstStyle/>
          <a:p>
            <a:endParaRPr lang="nl-NL" sz="2800" dirty="0">
              <a:latin typeface="GT Pressura Trial Bd" panose="00000800000000000000" pitchFamily="50" charset="0"/>
            </a:endParaRPr>
          </a:p>
          <a:p>
            <a:r>
              <a:rPr lang="nl-NL" sz="2800" b="1" dirty="0">
                <a:latin typeface="GT Pressura Bold"/>
              </a:rPr>
              <a:t>Hoe werkt de Molenbiotoopformule?</a:t>
            </a:r>
          </a:p>
        </p:txBody>
      </p:sp>
      <p:sp>
        <p:nvSpPr>
          <p:cNvPr id="7" name="Tekstvak 6">
            <a:extLst>
              <a:ext uri="{FF2B5EF4-FFF2-40B4-BE49-F238E27FC236}">
                <a16:creationId xmlns:a16="http://schemas.microsoft.com/office/drawing/2014/main" id="{7A368DB0-59D2-D997-701A-EA8121ACAFEC}"/>
              </a:ext>
            </a:extLst>
          </p:cNvPr>
          <p:cNvSpPr txBox="1"/>
          <p:nvPr/>
        </p:nvSpPr>
        <p:spPr>
          <a:xfrm>
            <a:off x="325925" y="1749724"/>
            <a:ext cx="6365737" cy="4524315"/>
          </a:xfrm>
          <a:prstGeom prst="rect">
            <a:avLst/>
          </a:prstGeom>
          <a:solidFill>
            <a:srgbClr val="D0F241"/>
          </a:solidFill>
        </p:spPr>
        <p:txBody>
          <a:bodyPr wrap="square" rtlCol="0">
            <a:spAutoFit/>
          </a:bodyPr>
          <a:lstStyle/>
          <a:p>
            <a:pPr marL="342900" indent="-342900">
              <a:buFont typeface="Wingdings" panose="05000000000000000000" pitchFamily="2" charset="2"/>
              <a:buChar char="Ø"/>
            </a:pPr>
            <a:r>
              <a:rPr lang="nl-NL" sz="2200" dirty="0">
                <a:latin typeface="GT Pressura" panose="00000500000000000000" pitchFamily="50" charset="0"/>
              </a:rPr>
              <a:t>Werkgroep Molenbiotoop 1982</a:t>
            </a:r>
          </a:p>
          <a:p>
            <a:pPr marL="342900" indent="-342900">
              <a:buFont typeface="Wingdings" panose="05000000000000000000" pitchFamily="2" charset="2"/>
              <a:buChar char="Ø"/>
            </a:pPr>
            <a:r>
              <a:rPr lang="nl-NL" sz="2200" dirty="0">
                <a:latin typeface="GT Pressura" panose="00000500000000000000" pitchFamily="50" charset="0"/>
              </a:rPr>
              <a:t>Molenbiotoopformule berekent de aanvaardbare hoogte van obstakels en het verlies van windvang door te hoge obstakels</a:t>
            </a:r>
          </a:p>
          <a:p>
            <a:pPr marL="342900" indent="-342900">
              <a:buFont typeface="Wingdings" panose="05000000000000000000" pitchFamily="2" charset="2"/>
              <a:buChar char="Ø"/>
            </a:pPr>
            <a:r>
              <a:rPr lang="nl-NL" sz="2200" dirty="0">
                <a:latin typeface="GT Pressura" panose="00000500000000000000" pitchFamily="50" charset="0"/>
              </a:rPr>
              <a:t>De eerste 100m rond een molen is vrij van obstakels </a:t>
            </a:r>
            <a:r>
              <a:rPr lang="nl-NL" sz="2200" dirty="0" err="1">
                <a:latin typeface="GT Pressura" panose="00000500000000000000" pitchFamily="50" charset="0"/>
              </a:rPr>
              <a:t>ivm</a:t>
            </a:r>
            <a:r>
              <a:rPr lang="nl-NL" sz="2200" dirty="0">
                <a:latin typeface="GT Pressura" panose="00000500000000000000" pitchFamily="50" charset="0"/>
              </a:rPr>
              <a:t> verstoringen/turbulenties</a:t>
            </a:r>
          </a:p>
          <a:p>
            <a:pPr marL="342900" indent="-342900">
              <a:buFont typeface="Wingdings" panose="05000000000000000000" pitchFamily="2" charset="2"/>
              <a:buChar char="Ø"/>
            </a:pPr>
            <a:r>
              <a:rPr lang="nl-NL" sz="2200" dirty="0">
                <a:latin typeface="GT Pressura" panose="00000500000000000000" pitchFamily="50" charset="0"/>
              </a:rPr>
              <a:t>Tot 400m geldt de biotoopformule</a:t>
            </a:r>
          </a:p>
          <a:p>
            <a:pPr marL="342900" indent="-342900">
              <a:buFont typeface="Wingdings" panose="05000000000000000000" pitchFamily="2" charset="2"/>
              <a:buChar char="Ø"/>
            </a:pPr>
            <a:r>
              <a:rPr lang="nl-NL" sz="2200" dirty="0">
                <a:latin typeface="GT Pressura" panose="00000500000000000000" pitchFamily="50" charset="0"/>
              </a:rPr>
              <a:t>Maximale windreductie van 5% =&gt; levert een vermogensreductie van 14%</a:t>
            </a:r>
          </a:p>
          <a:p>
            <a:pPr marL="342900" indent="-342900">
              <a:buFont typeface="Wingdings" panose="05000000000000000000" pitchFamily="2" charset="2"/>
              <a:buChar char="Ø"/>
            </a:pPr>
            <a:r>
              <a:rPr lang="nl-NL" sz="2200" dirty="0">
                <a:latin typeface="GT Pressura" panose="00000500000000000000" pitchFamily="50" charset="0"/>
              </a:rPr>
              <a:t>De formule houdt rekening met </a:t>
            </a:r>
            <a:r>
              <a:rPr lang="nl-NL" sz="2200" dirty="0" err="1">
                <a:latin typeface="GT Pressura" panose="00000500000000000000" pitchFamily="50" charset="0"/>
              </a:rPr>
              <a:t>askophoogte</a:t>
            </a:r>
            <a:r>
              <a:rPr lang="nl-NL" sz="2200" dirty="0">
                <a:latin typeface="GT Pressura" panose="00000500000000000000" pitchFamily="50" charset="0"/>
              </a:rPr>
              <a:t>, stellinghoogte, ruwheid terrein en de afstand;</a:t>
            </a:r>
          </a:p>
          <a:p>
            <a:pPr marL="342900" indent="-342900">
              <a:buFont typeface="Wingdings" panose="05000000000000000000" pitchFamily="2" charset="2"/>
              <a:buChar char="Ø"/>
            </a:pPr>
            <a:r>
              <a:rPr lang="nl-NL" sz="2200" dirty="0">
                <a:latin typeface="GT Pressura" panose="00000500000000000000" pitchFamily="50" charset="0"/>
              </a:rPr>
              <a:t>Cultuurhistorische waarde en vrij zicht op de molen</a:t>
            </a:r>
          </a:p>
          <a:p>
            <a:pPr marL="0" indent="0">
              <a:buNone/>
            </a:pPr>
            <a:endParaRPr lang="nl-NL" sz="2400" dirty="0">
              <a:latin typeface="Times New Roman" panose="02020603050405020304" pitchFamily="18" charset="0"/>
            </a:endParaRPr>
          </a:p>
        </p:txBody>
      </p:sp>
      <p:pic>
        <p:nvPicPr>
          <p:cNvPr id="3" name="Afbeelding 2">
            <a:extLst>
              <a:ext uri="{FF2B5EF4-FFF2-40B4-BE49-F238E27FC236}">
                <a16:creationId xmlns:a16="http://schemas.microsoft.com/office/drawing/2014/main" id="{4CF1B8F6-8F71-4F93-670E-E43E1A0D608E}"/>
              </a:ext>
            </a:extLst>
          </p:cNvPr>
          <p:cNvPicPr>
            <a:picLocks noChangeAspect="1"/>
          </p:cNvPicPr>
          <p:nvPr/>
        </p:nvPicPr>
        <p:blipFill rotWithShape="1">
          <a:blip r:embed="rId2"/>
          <a:srcRect l="13979" r="9558"/>
          <a:stretch/>
        </p:blipFill>
        <p:spPr>
          <a:xfrm>
            <a:off x="6630263" y="796413"/>
            <a:ext cx="5537867" cy="5223710"/>
          </a:xfrm>
          <a:prstGeom prst="rect">
            <a:avLst/>
          </a:prstGeom>
        </p:spPr>
      </p:pic>
      <p:pic>
        <p:nvPicPr>
          <p:cNvPr id="4" name="Afbeelding 3">
            <a:extLst>
              <a:ext uri="{FF2B5EF4-FFF2-40B4-BE49-F238E27FC236}">
                <a16:creationId xmlns:a16="http://schemas.microsoft.com/office/drawing/2014/main" id="{D2D721E8-7EF5-3E97-0097-91C65A0EB42A}"/>
              </a:ext>
            </a:extLst>
          </p:cNvPr>
          <p:cNvPicPr>
            <a:picLocks noChangeAspect="1"/>
          </p:cNvPicPr>
          <p:nvPr/>
        </p:nvPicPr>
        <p:blipFill>
          <a:blip r:embed="rId3"/>
          <a:stretch>
            <a:fillRect/>
          </a:stretch>
        </p:blipFill>
        <p:spPr>
          <a:xfrm>
            <a:off x="6630263" y="0"/>
            <a:ext cx="719033" cy="6858000"/>
          </a:xfrm>
          <a:prstGeom prst="rect">
            <a:avLst/>
          </a:prstGeom>
        </p:spPr>
      </p:pic>
    </p:spTree>
    <p:extLst>
      <p:ext uri="{BB962C8B-B14F-4D97-AF65-F5344CB8AC3E}">
        <p14:creationId xmlns:p14="http://schemas.microsoft.com/office/powerpoint/2010/main" val="37927406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F241"/>
        </a:solidFill>
        <a:effectLst/>
      </p:bgPr>
    </p:bg>
    <p:spTree>
      <p:nvGrpSpPr>
        <p:cNvPr id="1" name="">
          <a:extLst>
            <a:ext uri="{FF2B5EF4-FFF2-40B4-BE49-F238E27FC236}">
              <a16:creationId xmlns:a16="http://schemas.microsoft.com/office/drawing/2014/main" id="{765CB6F8-142F-AFC5-B2B1-7336028969F4}"/>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E1A02326-D534-A38F-E2DB-D80B677BCAF5}"/>
              </a:ext>
            </a:extLst>
          </p:cNvPr>
          <p:cNvSpPr txBox="1"/>
          <p:nvPr/>
        </p:nvSpPr>
        <p:spPr>
          <a:xfrm>
            <a:off x="594560" y="649950"/>
            <a:ext cx="4645668" cy="1384995"/>
          </a:xfrm>
          <a:prstGeom prst="rect">
            <a:avLst/>
          </a:prstGeom>
          <a:solidFill>
            <a:srgbClr val="D0F241"/>
          </a:solidFill>
          <a:ln>
            <a:solidFill>
              <a:srgbClr val="D0F241"/>
            </a:solidFill>
          </a:ln>
        </p:spPr>
        <p:txBody>
          <a:bodyPr wrap="square" rtlCol="0">
            <a:spAutoFit/>
          </a:bodyPr>
          <a:lstStyle/>
          <a:p>
            <a:endParaRPr lang="nl-NL" sz="2800" dirty="0">
              <a:latin typeface="GT Pressura Trial Bd" panose="00000800000000000000" pitchFamily="50" charset="0"/>
            </a:endParaRPr>
          </a:p>
          <a:p>
            <a:r>
              <a:rPr lang="nl-NL" sz="2800" b="1" dirty="0">
                <a:latin typeface="GT Pressura Bold"/>
              </a:rPr>
              <a:t>Maximale hoogte gebouwen en groen rond een molen</a:t>
            </a:r>
          </a:p>
        </p:txBody>
      </p:sp>
      <p:pic>
        <p:nvPicPr>
          <p:cNvPr id="4" name="Afbeelding 3">
            <a:extLst>
              <a:ext uri="{FF2B5EF4-FFF2-40B4-BE49-F238E27FC236}">
                <a16:creationId xmlns:a16="http://schemas.microsoft.com/office/drawing/2014/main" id="{66559442-6915-54CD-ECAF-CDA570335230}"/>
              </a:ext>
            </a:extLst>
          </p:cNvPr>
          <p:cNvPicPr>
            <a:picLocks noChangeAspect="1"/>
          </p:cNvPicPr>
          <p:nvPr/>
        </p:nvPicPr>
        <p:blipFill>
          <a:blip r:embed="rId2"/>
          <a:stretch>
            <a:fillRect/>
          </a:stretch>
        </p:blipFill>
        <p:spPr>
          <a:xfrm>
            <a:off x="6630263" y="0"/>
            <a:ext cx="719033" cy="6858000"/>
          </a:xfrm>
          <a:prstGeom prst="rect">
            <a:avLst/>
          </a:prstGeom>
        </p:spPr>
      </p:pic>
      <p:pic>
        <p:nvPicPr>
          <p:cNvPr id="2" name="Afbeelding 1">
            <a:extLst>
              <a:ext uri="{FF2B5EF4-FFF2-40B4-BE49-F238E27FC236}">
                <a16:creationId xmlns:a16="http://schemas.microsoft.com/office/drawing/2014/main" id="{AB0F01CF-BBE4-799D-CE16-2817E4411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487" y="365373"/>
            <a:ext cx="6187328" cy="2341968"/>
          </a:xfrm>
          <a:prstGeom prst="rect">
            <a:avLst/>
          </a:prstGeom>
        </p:spPr>
      </p:pic>
      <p:pic>
        <p:nvPicPr>
          <p:cNvPr id="5" name="Afbeelding 4">
            <a:extLst>
              <a:ext uri="{FF2B5EF4-FFF2-40B4-BE49-F238E27FC236}">
                <a16:creationId xmlns:a16="http://schemas.microsoft.com/office/drawing/2014/main" id="{75A097FB-8EB2-40FC-6EDB-AF472A342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283" y="3086189"/>
            <a:ext cx="5448193" cy="3305645"/>
          </a:xfrm>
          <a:prstGeom prst="rect">
            <a:avLst/>
          </a:prstGeom>
        </p:spPr>
      </p:pic>
      <p:sp>
        <p:nvSpPr>
          <p:cNvPr id="8" name="Tekstvak 7">
            <a:extLst>
              <a:ext uri="{FF2B5EF4-FFF2-40B4-BE49-F238E27FC236}">
                <a16:creationId xmlns:a16="http://schemas.microsoft.com/office/drawing/2014/main" id="{6E41A4F2-470F-D3B3-A624-A8CE9CCCD392}"/>
              </a:ext>
            </a:extLst>
          </p:cNvPr>
          <p:cNvSpPr txBox="1"/>
          <p:nvPr/>
        </p:nvSpPr>
        <p:spPr>
          <a:xfrm>
            <a:off x="7660823" y="3759966"/>
            <a:ext cx="3712491" cy="769441"/>
          </a:xfrm>
          <a:prstGeom prst="rect">
            <a:avLst/>
          </a:prstGeom>
          <a:noFill/>
        </p:spPr>
        <p:txBody>
          <a:bodyPr wrap="none" rtlCol="0">
            <a:spAutoFit/>
          </a:bodyPr>
          <a:lstStyle/>
          <a:p>
            <a:r>
              <a:rPr lang="nl-NL" sz="2200" dirty="0">
                <a:latin typeface="GT Pressura" panose="00000500000000000000" pitchFamily="50" charset="0"/>
              </a:rPr>
              <a:t>Visualisatie bij grondzeiler</a:t>
            </a:r>
          </a:p>
          <a:p>
            <a:r>
              <a:rPr lang="nl-NL" sz="2200" dirty="0">
                <a:latin typeface="GT Pressura" panose="00000500000000000000" pitchFamily="50" charset="0"/>
              </a:rPr>
              <a:t>en stelling-, belt- of bergmolen</a:t>
            </a:r>
          </a:p>
        </p:txBody>
      </p:sp>
    </p:spTree>
    <p:extLst>
      <p:ext uri="{BB962C8B-B14F-4D97-AF65-F5344CB8AC3E}">
        <p14:creationId xmlns:p14="http://schemas.microsoft.com/office/powerpoint/2010/main" val="406476163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76FF"/>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FFC2B7E2-6EFA-4E7E-9AA0-E7D090B37E60}"/>
              </a:ext>
            </a:extLst>
          </p:cNvPr>
          <p:cNvSpPr txBox="1"/>
          <p:nvPr/>
        </p:nvSpPr>
        <p:spPr>
          <a:xfrm>
            <a:off x="323848" y="504919"/>
            <a:ext cx="5772152" cy="954107"/>
          </a:xfrm>
          <a:prstGeom prst="rect">
            <a:avLst/>
          </a:prstGeom>
          <a:solidFill>
            <a:srgbClr val="D076FF"/>
          </a:solidFill>
        </p:spPr>
        <p:txBody>
          <a:bodyPr wrap="square" rtlCol="0">
            <a:spAutoFit/>
          </a:bodyPr>
          <a:lstStyle/>
          <a:p>
            <a:endParaRPr lang="nl-NL" sz="2800" dirty="0">
              <a:latin typeface="GT Pressura Trial Bd" panose="00000800000000000000" pitchFamily="50" charset="0"/>
            </a:endParaRPr>
          </a:p>
          <a:p>
            <a:r>
              <a:rPr lang="nl-NL" sz="2800" b="1" dirty="0">
                <a:latin typeface="GT Pressura Bold"/>
              </a:rPr>
              <a:t>Keetmolen Ede</a:t>
            </a:r>
          </a:p>
        </p:txBody>
      </p:sp>
      <p:sp>
        <p:nvSpPr>
          <p:cNvPr id="7" name="Tekstvak 6">
            <a:extLst>
              <a:ext uri="{FF2B5EF4-FFF2-40B4-BE49-F238E27FC236}">
                <a16:creationId xmlns:a16="http://schemas.microsoft.com/office/drawing/2014/main" id="{C952BFE3-AFAD-F19E-13D2-C987D19B4E46}"/>
              </a:ext>
            </a:extLst>
          </p:cNvPr>
          <p:cNvSpPr txBox="1"/>
          <p:nvPr/>
        </p:nvSpPr>
        <p:spPr>
          <a:xfrm>
            <a:off x="323848" y="1838439"/>
            <a:ext cx="6400802" cy="4524315"/>
          </a:xfrm>
          <a:prstGeom prst="rect">
            <a:avLst/>
          </a:prstGeom>
          <a:solidFill>
            <a:srgbClr val="D076FF"/>
          </a:solidFill>
        </p:spPr>
        <p:txBody>
          <a:bodyPr wrap="square" rtlCol="0">
            <a:spAutoFit/>
          </a:bodyPr>
          <a:lstStyle/>
          <a:p>
            <a:pPr indent="-342900">
              <a:buFont typeface="Wingdings" panose="05000000000000000000" pitchFamily="2" charset="2"/>
              <a:buChar char="Ø"/>
            </a:pPr>
            <a:r>
              <a:rPr lang="nl-NL" sz="2200" dirty="0">
                <a:latin typeface="GT Pressura" panose="00000500000000000000" pitchFamily="50" charset="0"/>
              </a:rPr>
              <a:t>Achtkantige stenen beltmolen</a:t>
            </a:r>
          </a:p>
          <a:p>
            <a:pPr indent="-342900">
              <a:buFont typeface="Wingdings" panose="05000000000000000000" pitchFamily="2" charset="2"/>
              <a:buChar char="Ø"/>
            </a:pPr>
            <a:r>
              <a:rPr lang="nl-NL" sz="2200" dirty="0">
                <a:latin typeface="GT Pressura" panose="00000500000000000000" pitchFamily="50" charset="0"/>
              </a:rPr>
              <a:t>Gebouwd in 1865</a:t>
            </a:r>
          </a:p>
          <a:p>
            <a:pPr indent="-342900">
              <a:buFont typeface="Wingdings" panose="05000000000000000000" pitchFamily="2" charset="2"/>
              <a:buChar char="Ø"/>
            </a:pPr>
            <a:r>
              <a:rPr lang="nl-NL" sz="2200" dirty="0">
                <a:latin typeface="GT Pressura" panose="00000500000000000000" pitchFamily="50" charset="0"/>
              </a:rPr>
              <a:t>Maalvaardige korenmolen</a:t>
            </a:r>
          </a:p>
          <a:p>
            <a:pPr indent="-342900">
              <a:buFont typeface="Wingdings" panose="05000000000000000000" pitchFamily="2" charset="2"/>
              <a:buChar char="Ø"/>
            </a:pPr>
            <a:r>
              <a:rPr lang="nl-NL" sz="2200" dirty="0">
                <a:latin typeface="GT Pressura" panose="00000500000000000000" pitchFamily="50" charset="0"/>
              </a:rPr>
              <a:t>Gevlucht 24,00m</a:t>
            </a:r>
          </a:p>
          <a:p>
            <a:pPr indent="-342900">
              <a:buFont typeface="Wingdings" panose="05000000000000000000" pitchFamily="2" charset="2"/>
              <a:buChar char="Ø"/>
            </a:pPr>
            <a:r>
              <a:rPr lang="nl-NL" sz="2200" dirty="0">
                <a:latin typeface="GT Pressura" panose="00000500000000000000" pitchFamily="50" charset="0"/>
              </a:rPr>
              <a:t>Wieksysteem </a:t>
            </a:r>
            <a:r>
              <a:rPr lang="nl-NL" sz="2200" dirty="0" err="1">
                <a:latin typeface="GT Pressura" panose="00000500000000000000" pitchFamily="50" charset="0"/>
              </a:rPr>
              <a:t>Oud-Hollands</a:t>
            </a:r>
            <a:endParaRPr lang="nl-NL" sz="2200" dirty="0">
              <a:latin typeface="GT Pressura" panose="00000500000000000000" pitchFamily="50" charset="0"/>
            </a:endParaRPr>
          </a:p>
          <a:p>
            <a:pPr indent="-342900">
              <a:buFont typeface="Wingdings" panose="05000000000000000000" pitchFamily="2" charset="2"/>
              <a:buChar char="Ø"/>
            </a:pPr>
            <a:r>
              <a:rPr lang="nl-NL" sz="2200" dirty="0">
                <a:latin typeface="GT Pressura" panose="00000500000000000000" pitchFamily="50" charset="0"/>
              </a:rPr>
              <a:t>Belt van 3,50m </a:t>
            </a:r>
          </a:p>
          <a:p>
            <a:pPr indent="-342900">
              <a:buFont typeface="Wingdings" panose="05000000000000000000" pitchFamily="2" charset="2"/>
              <a:buChar char="Ø"/>
            </a:pPr>
            <a:r>
              <a:rPr lang="nl-NL" sz="2200" dirty="0">
                <a:latin typeface="GT Pressura" panose="00000500000000000000" pitchFamily="50" charset="0"/>
              </a:rPr>
              <a:t>Biotoopwaarde is bedenkelijk (2)</a:t>
            </a:r>
          </a:p>
          <a:p>
            <a:pPr indent="-342900">
              <a:buFont typeface="Wingdings" panose="05000000000000000000" pitchFamily="2" charset="2"/>
              <a:buChar char="Ø"/>
            </a:pPr>
            <a:r>
              <a:rPr lang="nl-NL" sz="2200" dirty="0">
                <a:latin typeface="GT Pressura" panose="00000500000000000000" pitchFamily="50" charset="0"/>
              </a:rPr>
              <a:t>Maaiveld 20 – 21 m +NAP, </a:t>
            </a:r>
            <a:br>
              <a:rPr lang="nl-NL" sz="2200" dirty="0">
                <a:latin typeface="GT Pressura" panose="00000500000000000000" pitchFamily="50" charset="0"/>
              </a:rPr>
            </a:br>
            <a:r>
              <a:rPr lang="nl-NL" sz="2200" dirty="0">
                <a:latin typeface="GT Pressura" panose="00000500000000000000" pitchFamily="50" charset="0"/>
              </a:rPr>
              <a:t>      vergelijkbaar met omgeving</a:t>
            </a:r>
          </a:p>
          <a:p>
            <a:pPr indent="-342900">
              <a:buFont typeface="Wingdings" panose="05000000000000000000" pitchFamily="2" charset="2"/>
              <a:buChar char="Ø"/>
            </a:pPr>
            <a:r>
              <a:rPr lang="nl-NL" sz="2200" dirty="0">
                <a:latin typeface="GT Pressura" panose="00000500000000000000" pitchFamily="50" charset="0"/>
              </a:rPr>
              <a:t>Twee molenaars</a:t>
            </a:r>
          </a:p>
          <a:p>
            <a:pPr indent="-342900">
              <a:buFont typeface="Wingdings" panose="05000000000000000000" pitchFamily="2" charset="2"/>
              <a:buChar char="Ø"/>
            </a:pPr>
            <a:r>
              <a:rPr lang="nl-NL" sz="2200" dirty="0">
                <a:latin typeface="GT Pressura" panose="00000500000000000000" pitchFamily="50" charset="0"/>
              </a:rPr>
              <a:t>Regelmatig open, winkelverkoop </a:t>
            </a:r>
          </a:p>
          <a:p>
            <a:pPr indent="-342900">
              <a:buFont typeface="Wingdings" panose="05000000000000000000" pitchFamily="2" charset="2"/>
              <a:buChar char="Ø"/>
            </a:pPr>
            <a:r>
              <a:rPr lang="nl-NL" sz="2200" dirty="0">
                <a:latin typeface="GT Pressura" panose="00000500000000000000" pitchFamily="50" charset="0"/>
              </a:rPr>
              <a:t>Eigendom van de gemeente</a:t>
            </a:r>
          </a:p>
          <a:p>
            <a:endParaRPr lang="nl-NL" sz="2400" dirty="0">
              <a:latin typeface="GT Pressura" panose="00000500000000000000" pitchFamily="50" charset="0"/>
            </a:endParaRPr>
          </a:p>
        </p:txBody>
      </p:sp>
      <p:pic>
        <p:nvPicPr>
          <p:cNvPr id="3" name="Afbeelding 2">
            <a:extLst>
              <a:ext uri="{FF2B5EF4-FFF2-40B4-BE49-F238E27FC236}">
                <a16:creationId xmlns:a16="http://schemas.microsoft.com/office/drawing/2014/main" id="{21E94DE8-AF36-7636-E1BB-FBD399BDEF9F}"/>
              </a:ext>
            </a:extLst>
          </p:cNvPr>
          <p:cNvPicPr>
            <a:picLocks noChangeAspect="1"/>
          </p:cNvPicPr>
          <p:nvPr/>
        </p:nvPicPr>
        <p:blipFill>
          <a:blip r:embed="rId2"/>
          <a:stretch>
            <a:fillRect/>
          </a:stretch>
        </p:blipFill>
        <p:spPr>
          <a:xfrm>
            <a:off x="5041360" y="369740"/>
            <a:ext cx="7150640" cy="4605671"/>
          </a:xfrm>
          <a:prstGeom prst="rect">
            <a:avLst/>
          </a:prstGeom>
        </p:spPr>
      </p:pic>
      <p:sp>
        <p:nvSpPr>
          <p:cNvPr id="11" name="Driehoek 6">
            <a:extLst>
              <a:ext uri="{FF2B5EF4-FFF2-40B4-BE49-F238E27FC236}">
                <a16:creationId xmlns:a16="http://schemas.microsoft.com/office/drawing/2014/main" id="{E3CDEB20-C02E-B209-AC24-9710A1775F7D}"/>
              </a:ext>
            </a:extLst>
          </p:cNvPr>
          <p:cNvSpPr/>
          <p:nvPr/>
        </p:nvSpPr>
        <p:spPr>
          <a:xfrm rot="10800000" flipH="1">
            <a:off x="5041360" y="0"/>
            <a:ext cx="703053" cy="6858000"/>
          </a:xfrm>
          <a:prstGeom prst="triangle">
            <a:avLst>
              <a:gd name="adj" fmla="val 0"/>
            </a:avLst>
          </a:prstGeom>
          <a:solidFill>
            <a:srgbClr val="D076FF"/>
          </a:solidFill>
          <a:ln>
            <a:solidFill>
              <a:srgbClr val="D07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63" dirty="0"/>
          </a:p>
        </p:txBody>
      </p:sp>
    </p:spTree>
    <p:extLst>
      <p:ext uri="{BB962C8B-B14F-4D97-AF65-F5344CB8AC3E}">
        <p14:creationId xmlns:p14="http://schemas.microsoft.com/office/powerpoint/2010/main" val="257163951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4C4D7"/>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FFC2B7E2-6EFA-4E7E-9AA0-E7D090B37E60}"/>
              </a:ext>
            </a:extLst>
          </p:cNvPr>
          <p:cNvSpPr txBox="1"/>
          <p:nvPr/>
        </p:nvSpPr>
        <p:spPr>
          <a:xfrm>
            <a:off x="457200" y="130040"/>
            <a:ext cx="5146895" cy="1815882"/>
          </a:xfrm>
          <a:prstGeom prst="rect">
            <a:avLst/>
          </a:prstGeom>
          <a:solidFill>
            <a:srgbClr val="74C4D7"/>
          </a:solidFill>
        </p:spPr>
        <p:txBody>
          <a:bodyPr wrap="square" rtlCol="0">
            <a:spAutoFit/>
          </a:bodyPr>
          <a:lstStyle/>
          <a:p>
            <a:endParaRPr lang="nl-NL" sz="2800" dirty="0">
              <a:latin typeface="GT Pressura Trial Bd" panose="00000800000000000000" pitchFamily="50" charset="0"/>
            </a:endParaRPr>
          </a:p>
          <a:p>
            <a:r>
              <a:rPr lang="nl-NL" sz="2800" b="1" dirty="0">
                <a:latin typeface="GT Pressura Bold"/>
              </a:rPr>
              <a:t>Bescherming molenbiotoop </a:t>
            </a:r>
          </a:p>
          <a:p>
            <a:r>
              <a:rPr lang="nl-NL" sz="2800" b="1" dirty="0">
                <a:latin typeface="GT Pressura Bold"/>
              </a:rPr>
              <a:t>in bestemmingsplannen / omgevingsplan</a:t>
            </a:r>
          </a:p>
        </p:txBody>
      </p:sp>
      <p:sp>
        <p:nvSpPr>
          <p:cNvPr id="7" name="Tekstvak 6">
            <a:extLst>
              <a:ext uri="{FF2B5EF4-FFF2-40B4-BE49-F238E27FC236}">
                <a16:creationId xmlns:a16="http://schemas.microsoft.com/office/drawing/2014/main" id="{C952BFE3-AFAD-F19E-13D2-C987D19B4E46}"/>
              </a:ext>
            </a:extLst>
          </p:cNvPr>
          <p:cNvSpPr txBox="1"/>
          <p:nvPr/>
        </p:nvSpPr>
        <p:spPr>
          <a:xfrm>
            <a:off x="457200" y="3009932"/>
            <a:ext cx="6591299" cy="461665"/>
          </a:xfrm>
          <a:prstGeom prst="rect">
            <a:avLst/>
          </a:prstGeom>
          <a:solidFill>
            <a:srgbClr val="74C4D7"/>
          </a:solidFill>
        </p:spPr>
        <p:txBody>
          <a:bodyPr wrap="square" rtlCol="0">
            <a:spAutoFit/>
          </a:bodyPr>
          <a:lstStyle/>
          <a:p>
            <a:pPr marL="342900" indent="-342900">
              <a:buFont typeface="Arial" panose="020B0604020202020204" pitchFamily="34" charset="0"/>
              <a:buChar char="•"/>
            </a:pPr>
            <a:endParaRPr lang="nl-NL" sz="2400" dirty="0">
              <a:latin typeface="GT Pressura" panose="00000500000000000000" pitchFamily="50" charset="0"/>
            </a:endParaRPr>
          </a:p>
        </p:txBody>
      </p:sp>
      <p:pic>
        <p:nvPicPr>
          <p:cNvPr id="3" name="Afbeelding 2">
            <a:extLst>
              <a:ext uri="{FF2B5EF4-FFF2-40B4-BE49-F238E27FC236}">
                <a16:creationId xmlns:a16="http://schemas.microsoft.com/office/drawing/2014/main" id="{D2293AD9-42EF-5DEC-5B6D-9EABC72F2445}"/>
              </a:ext>
            </a:extLst>
          </p:cNvPr>
          <p:cNvPicPr>
            <a:picLocks noChangeAspect="1"/>
          </p:cNvPicPr>
          <p:nvPr/>
        </p:nvPicPr>
        <p:blipFill>
          <a:blip r:embed="rId2"/>
          <a:stretch>
            <a:fillRect/>
          </a:stretch>
        </p:blipFill>
        <p:spPr>
          <a:xfrm>
            <a:off x="457200" y="2141747"/>
            <a:ext cx="8690615" cy="4158755"/>
          </a:xfrm>
          <a:prstGeom prst="rect">
            <a:avLst/>
          </a:prstGeom>
        </p:spPr>
      </p:pic>
      <p:sp>
        <p:nvSpPr>
          <p:cNvPr id="5" name="Bijschrift: gebogen lijn met rand en accentbalk 4">
            <a:extLst>
              <a:ext uri="{FF2B5EF4-FFF2-40B4-BE49-F238E27FC236}">
                <a16:creationId xmlns:a16="http://schemas.microsoft.com/office/drawing/2014/main" id="{6A59B325-70B8-2029-A798-BD4DA11D9FE8}"/>
              </a:ext>
            </a:extLst>
          </p:cNvPr>
          <p:cNvSpPr/>
          <p:nvPr/>
        </p:nvSpPr>
        <p:spPr>
          <a:xfrm>
            <a:off x="5986181" y="181027"/>
            <a:ext cx="2124635" cy="887506"/>
          </a:xfrm>
          <a:prstGeom prst="accentBorderCallout2">
            <a:avLst>
              <a:gd name="adj1" fmla="val 18750"/>
              <a:gd name="adj2" fmla="val -8333"/>
              <a:gd name="adj3" fmla="val 18750"/>
              <a:gd name="adj4" fmla="val -16667"/>
              <a:gd name="adj5" fmla="val 352479"/>
              <a:gd name="adj6" fmla="val -122113"/>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dirty="0" err="1"/>
              <a:t>Maanderweg</a:t>
            </a:r>
            <a:r>
              <a:rPr lang="nl-NL" dirty="0"/>
              <a:t> e.o. 2013</a:t>
            </a:r>
          </a:p>
          <a:p>
            <a:r>
              <a:rPr lang="nl-NL" dirty="0"/>
              <a:t>Geen bescherming</a:t>
            </a:r>
          </a:p>
        </p:txBody>
      </p:sp>
      <p:sp>
        <p:nvSpPr>
          <p:cNvPr id="10" name="Bijschrift: gebogen lijn met rand en accentbalk 9">
            <a:extLst>
              <a:ext uri="{FF2B5EF4-FFF2-40B4-BE49-F238E27FC236}">
                <a16:creationId xmlns:a16="http://schemas.microsoft.com/office/drawing/2014/main" id="{9FB81973-8510-94D0-E61B-4C1AE51B5384}"/>
              </a:ext>
            </a:extLst>
          </p:cNvPr>
          <p:cNvSpPr/>
          <p:nvPr/>
        </p:nvSpPr>
        <p:spPr>
          <a:xfrm>
            <a:off x="9487089" y="529788"/>
            <a:ext cx="2599765" cy="1470211"/>
          </a:xfrm>
          <a:prstGeom prst="accentBorderCallout2">
            <a:avLst>
              <a:gd name="adj1" fmla="val 18750"/>
              <a:gd name="adj2" fmla="val -8333"/>
              <a:gd name="adj3" fmla="val 18750"/>
              <a:gd name="adj4" fmla="val -16667"/>
              <a:gd name="adj5" fmla="val 132039"/>
              <a:gd name="adj6" fmla="val -17253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dirty="0" err="1"/>
              <a:t>Arnhemseweg</a:t>
            </a:r>
            <a:r>
              <a:rPr lang="nl-NL" dirty="0"/>
              <a:t> e.o.</a:t>
            </a:r>
          </a:p>
          <a:p>
            <a:r>
              <a:rPr lang="nl-NL" dirty="0"/>
              <a:t>Bezemronde 3, Kernen</a:t>
            </a:r>
          </a:p>
          <a:p>
            <a:r>
              <a:rPr lang="nl-NL" dirty="0"/>
              <a:t>2012</a:t>
            </a:r>
          </a:p>
          <a:p>
            <a:r>
              <a:rPr lang="nl-NL" dirty="0"/>
              <a:t>Bescherming met formule</a:t>
            </a:r>
          </a:p>
        </p:txBody>
      </p:sp>
      <p:sp>
        <p:nvSpPr>
          <p:cNvPr id="13" name="Bijschrift: gebogen lijn met rand en accentbalk 12">
            <a:extLst>
              <a:ext uri="{FF2B5EF4-FFF2-40B4-BE49-F238E27FC236}">
                <a16:creationId xmlns:a16="http://schemas.microsoft.com/office/drawing/2014/main" id="{982D1630-18AE-617A-CB51-E42065D02C40}"/>
              </a:ext>
            </a:extLst>
          </p:cNvPr>
          <p:cNvSpPr/>
          <p:nvPr/>
        </p:nvSpPr>
        <p:spPr>
          <a:xfrm>
            <a:off x="9487086" y="2208630"/>
            <a:ext cx="2599765" cy="887506"/>
          </a:xfrm>
          <a:prstGeom prst="accentBorderCallout2">
            <a:avLst>
              <a:gd name="adj1" fmla="val 18750"/>
              <a:gd name="adj2" fmla="val -8333"/>
              <a:gd name="adj3" fmla="val 18750"/>
              <a:gd name="adj4" fmla="val -16667"/>
              <a:gd name="adj5" fmla="val 208861"/>
              <a:gd name="adj6" fmla="val -18852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dirty="0"/>
              <a:t>Kazerneterreinen</a:t>
            </a:r>
          </a:p>
          <a:p>
            <a:r>
              <a:rPr lang="nl-NL" dirty="0"/>
              <a:t>2013</a:t>
            </a:r>
          </a:p>
          <a:p>
            <a:r>
              <a:rPr lang="nl-NL" dirty="0"/>
              <a:t>Geen bescherming </a:t>
            </a:r>
          </a:p>
        </p:txBody>
      </p:sp>
      <p:sp>
        <p:nvSpPr>
          <p:cNvPr id="14" name="Bijschrift: gebogen lijn met rand en accentbalk 13">
            <a:extLst>
              <a:ext uri="{FF2B5EF4-FFF2-40B4-BE49-F238E27FC236}">
                <a16:creationId xmlns:a16="http://schemas.microsoft.com/office/drawing/2014/main" id="{D3A0DDB4-0289-C263-1A1E-9199E7C380AD}"/>
              </a:ext>
            </a:extLst>
          </p:cNvPr>
          <p:cNvSpPr/>
          <p:nvPr/>
        </p:nvSpPr>
        <p:spPr>
          <a:xfrm>
            <a:off x="9487087" y="3304768"/>
            <a:ext cx="2599765" cy="887506"/>
          </a:xfrm>
          <a:prstGeom prst="accentBorderCallout2">
            <a:avLst>
              <a:gd name="adj1" fmla="val 18750"/>
              <a:gd name="adj2" fmla="val -8333"/>
              <a:gd name="adj3" fmla="val 18750"/>
              <a:gd name="adj4" fmla="val -16667"/>
              <a:gd name="adj5" fmla="val 111035"/>
              <a:gd name="adj6" fmla="val -102899"/>
            </a:avLst>
          </a:prstGeom>
          <a:noFill/>
          <a:ln w="38100">
            <a:solidFill>
              <a:srgbClr val="D07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dirty="0"/>
              <a:t>Stationsweg 124a</a:t>
            </a:r>
          </a:p>
          <a:p>
            <a:r>
              <a:rPr lang="nl-NL" dirty="0"/>
              <a:t>2023</a:t>
            </a:r>
          </a:p>
          <a:p>
            <a:r>
              <a:rPr lang="nl-NL" dirty="0"/>
              <a:t>Bescherming met formule</a:t>
            </a:r>
          </a:p>
        </p:txBody>
      </p:sp>
      <p:sp>
        <p:nvSpPr>
          <p:cNvPr id="15" name="Bijschrift: gebogen lijn met rand en accentbalk 14">
            <a:extLst>
              <a:ext uri="{FF2B5EF4-FFF2-40B4-BE49-F238E27FC236}">
                <a16:creationId xmlns:a16="http://schemas.microsoft.com/office/drawing/2014/main" id="{249CCA86-BFA5-3B57-63CE-0424E61FC9D4}"/>
              </a:ext>
            </a:extLst>
          </p:cNvPr>
          <p:cNvSpPr/>
          <p:nvPr/>
        </p:nvSpPr>
        <p:spPr>
          <a:xfrm>
            <a:off x="9487088" y="4443858"/>
            <a:ext cx="2599765" cy="887506"/>
          </a:xfrm>
          <a:prstGeom prst="accentBorderCallout2">
            <a:avLst>
              <a:gd name="adj1" fmla="val 18750"/>
              <a:gd name="adj2" fmla="val -8333"/>
              <a:gd name="adj3" fmla="val 18750"/>
              <a:gd name="adj4" fmla="val -16667"/>
              <a:gd name="adj5" fmla="val 38185"/>
              <a:gd name="adj6" fmla="val -145177"/>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dirty="0"/>
              <a:t>Omgeving station</a:t>
            </a:r>
          </a:p>
          <a:p>
            <a:r>
              <a:rPr lang="nl-NL" dirty="0"/>
              <a:t>1984</a:t>
            </a:r>
          </a:p>
          <a:p>
            <a:r>
              <a:rPr lang="nl-NL" dirty="0"/>
              <a:t>Geen bescherming </a:t>
            </a:r>
          </a:p>
        </p:txBody>
      </p:sp>
      <p:sp>
        <p:nvSpPr>
          <p:cNvPr id="16" name="Bijschrift: gebogen lijn met rand en accentbalk 15">
            <a:extLst>
              <a:ext uri="{FF2B5EF4-FFF2-40B4-BE49-F238E27FC236}">
                <a16:creationId xmlns:a16="http://schemas.microsoft.com/office/drawing/2014/main" id="{3971A546-5143-9704-D52B-5590B56379F0}"/>
              </a:ext>
            </a:extLst>
          </p:cNvPr>
          <p:cNvSpPr/>
          <p:nvPr/>
        </p:nvSpPr>
        <p:spPr>
          <a:xfrm>
            <a:off x="9487088" y="5566403"/>
            <a:ext cx="2599765" cy="887506"/>
          </a:xfrm>
          <a:prstGeom prst="accentBorderCallout2">
            <a:avLst>
              <a:gd name="adj1" fmla="val 18750"/>
              <a:gd name="adj2" fmla="val -8333"/>
              <a:gd name="adj3" fmla="val 18750"/>
              <a:gd name="adj4" fmla="val -16667"/>
              <a:gd name="adj5" fmla="val -79415"/>
              <a:gd name="adj6" fmla="val -191718"/>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dirty="0"/>
              <a:t>Kop van de Parkweg</a:t>
            </a:r>
          </a:p>
          <a:p>
            <a:r>
              <a:rPr lang="nl-NL" dirty="0"/>
              <a:t>2012</a:t>
            </a:r>
          </a:p>
          <a:p>
            <a:r>
              <a:rPr lang="nl-NL" dirty="0"/>
              <a:t>Geen bescherming </a:t>
            </a:r>
          </a:p>
        </p:txBody>
      </p:sp>
      <p:sp>
        <p:nvSpPr>
          <p:cNvPr id="17" name="Ovaal 16">
            <a:extLst>
              <a:ext uri="{FF2B5EF4-FFF2-40B4-BE49-F238E27FC236}">
                <a16:creationId xmlns:a16="http://schemas.microsoft.com/office/drawing/2014/main" id="{79AFBF11-7E14-D29D-97FD-209F79DC6B3B}"/>
              </a:ext>
            </a:extLst>
          </p:cNvPr>
          <p:cNvSpPr/>
          <p:nvPr/>
        </p:nvSpPr>
        <p:spPr>
          <a:xfrm>
            <a:off x="4300395" y="2924522"/>
            <a:ext cx="769546" cy="760492"/>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322190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4C4D7"/>
        </a:solidFill>
        <a:effectLst/>
      </p:bgPr>
    </p:bg>
    <p:spTree>
      <p:nvGrpSpPr>
        <p:cNvPr id="1" name="">
          <a:extLst>
            <a:ext uri="{FF2B5EF4-FFF2-40B4-BE49-F238E27FC236}">
              <a16:creationId xmlns:a16="http://schemas.microsoft.com/office/drawing/2014/main" id="{D9652E79-E90F-82B9-7757-A97E202F1E25}"/>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B3281EBA-7F59-4BDF-5C61-2D02C017209B}"/>
              </a:ext>
            </a:extLst>
          </p:cNvPr>
          <p:cNvSpPr txBox="1"/>
          <p:nvPr/>
        </p:nvSpPr>
        <p:spPr>
          <a:xfrm>
            <a:off x="457200" y="266015"/>
            <a:ext cx="6057900" cy="1384995"/>
          </a:xfrm>
          <a:prstGeom prst="rect">
            <a:avLst/>
          </a:prstGeom>
          <a:solidFill>
            <a:srgbClr val="74C4D7"/>
          </a:solidFill>
        </p:spPr>
        <p:txBody>
          <a:bodyPr wrap="square" rtlCol="0">
            <a:spAutoFit/>
          </a:bodyPr>
          <a:lstStyle/>
          <a:p>
            <a:endParaRPr lang="nl-NL" sz="2800" dirty="0">
              <a:latin typeface="GT Pressura Trial Bd" panose="00000800000000000000" pitchFamily="50" charset="0"/>
            </a:endParaRPr>
          </a:p>
          <a:p>
            <a:r>
              <a:rPr lang="nl-NL" sz="2800" b="1" dirty="0">
                <a:latin typeface="GT Pressura Bold"/>
              </a:rPr>
              <a:t>Provinciale bescherming Omgevingsverordening 2023</a:t>
            </a:r>
          </a:p>
        </p:txBody>
      </p:sp>
      <p:sp>
        <p:nvSpPr>
          <p:cNvPr id="7" name="Tekstvak 6">
            <a:extLst>
              <a:ext uri="{FF2B5EF4-FFF2-40B4-BE49-F238E27FC236}">
                <a16:creationId xmlns:a16="http://schemas.microsoft.com/office/drawing/2014/main" id="{EBEF1B9E-15DB-F21E-7D5E-021F75A21D45}"/>
              </a:ext>
            </a:extLst>
          </p:cNvPr>
          <p:cNvSpPr txBox="1"/>
          <p:nvPr/>
        </p:nvSpPr>
        <p:spPr>
          <a:xfrm>
            <a:off x="457200" y="2067670"/>
            <a:ext cx="6591299" cy="4524315"/>
          </a:xfrm>
          <a:prstGeom prst="rect">
            <a:avLst/>
          </a:prstGeom>
          <a:solidFill>
            <a:srgbClr val="74C4D7"/>
          </a:solidFill>
        </p:spPr>
        <p:txBody>
          <a:bodyPr wrap="square" rtlCol="0">
            <a:spAutoFit/>
          </a:bodyPr>
          <a:lstStyle/>
          <a:p>
            <a:pPr marL="342900" indent="-342900">
              <a:buFont typeface="Wingdings" panose="05000000000000000000" pitchFamily="2" charset="2"/>
              <a:buChar char="Ø"/>
            </a:pPr>
            <a:r>
              <a:rPr lang="nl-NL" sz="2400" dirty="0">
                <a:latin typeface="GT Pressura" panose="00000500000000000000" pitchFamily="50" charset="0"/>
              </a:rPr>
              <a:t>Doel: instandhouding van de collectie historische molens</a:t>
            </a:r>
          </a:p>
          <a:p>
            <a:pPr marL="342900" indent="-342900">
              <a:buFont typeface="Wingdings" panose="05000000000000000000" pitchFamily="2" charset="2"/>
              <a:buChar char="Ø"/>
            </a:pPr>
            <a:r>
              <a:rPr lang="nl-NL" sz="2400" dirty="0">
                <a:latin typeface="GT Pressura" panose="00000500000000000000" pitchFamily="50" charset="0"/>
              </a:rPr>
              <a:t>Instructieregel molenbiotoop voor gemeentelijke plannen in een gebied tot 400 meter</a:t>
            </a:r>
          </a:p>
          <a:p>
            <a:pPr marL="342900" indent="-342900">
              <a:buFont typeface="Wingdings" panose="05000000000000000000" pitchFamily="2" charset="2"/>
              <a:buChar char="Ø"/>
            </a:pPr>
            <a:r>
              <a:rPr lang="nl-NL" sz="2400" dirty="0">
                <a:latin typeface="GT Pressura" panose="00000500000000000000" pitchFamily="50" charset="0"/>
              </a:rPr>
              <a:t>Geen bebouwing of beplanting als daardoor de windvang van de molen wordt beperkt</a:t>
            </a:r>
          </a:p>
          <a:p>
            <a:pPr marL="342900" indent="-342900">
              <a:buFont typeface="Wingdings" panose="05000000000000000000" pitchFamily="2" charset="2"/>
              <a:buChar char="Ø"/>
            </a:pPr>
            <a:r>
              <a:rPr lang="nl-NL" sz="2400" dirty="0">
                <a:latin typeface="GT Pressura" panose="00000500000000000000" pitchFamily="50" charset="0"/>
              </a:rPr>
              <a:t>Gelet op goede windvang, zichtbaarheid en beleefbaarheid</a:t>
            </a:r>
          </a:p>
          <a:p>
            <a:pPr marL="342900" indent="-342900">
              <a:buFont typeface="Wingdings" panose="05000000000000000000" pitchFamily="2" charset="2"/>
              <a:buChar char="Ø"/>
            </a:pPr>
            <a:r>
              <a:rPr lang="nl-NL" sz="2400" dirty="0">
                <a:latin typeface="GT Pressura" panose="00000500000000000000" pitchFamily="50" charset="0"/>
              </a:rPr>
              <a:t>In de praktijk worden afwijkingen van de molenbiotoop aan de provincie voorgelegd</a:t>
            </a:r>
          </a:p>
          <a:p>
            <a:pPr marL="342900" indent="-342900">
              <a:buFont typeface="Wingdings" panose="05000000000000000000" pitchFamily="2" charset="2"/>
              <a:buChar char="Ø"/>
            </a:pPr>
            <a:r>
              <a:rPr lang="nl-NL" sz="2400" dirty="0">
                <a:latin typeface="GT Pressura" panose="00000500000000000000" pitchFamily="50" charset="0"/>
              </a:rPr>
              <a:t>Regels overgenomen in Omgevingsverordening 2024</a:t>
            </a:r>
          </a:p>
        </p:txBody>
      </p:sp>
      <p:pic>
        <p:nvPicPr>
          <p:cNvPr id="11" name="Afbeelding 10">
            <a:extLst>
              <a:ext uri="{FF2B5EF4-FFF2-40B4-BE49-F238E27FC236}">
                <a16:creationId xmlns:a16="http://schemas.microsoft.com/office/drawing/2014/main" id="{C7F1CA94-FDF5-D480-80C0-E463E89DB60E}"/>
              </a:ext>
            </a:extLst>
          </p:cNvPr>
          <p:cNvPicPr>
            <a:picLocks noChangeAspect="1"/>
          </p:cNvPicPr>
          <p:nvPr/>
        </p:nvPicPr>
        <p:blipFill>
          <a:blip r:embed="rId2"/>
          <a:srcRect l="12500" r="12500"/>
          <a:stretch/>
        </p:blipFill>
        <p:spPr>
          <a:xfrm>
            <a:off x="7048501" y="0"/>
            <a:ext cx="5143500" cy="6858000"/>
          </a:xfrm>
          <a:prstGeom prst="rect">
            <a:avLst/>
          </a:prstGeom>
        </p:spPr>
      </p:pic>
      <p:sp>
        <p:nvSpPr>
          <p:cNvPr id="12" name="Driehoek 6">
            <a:extLst>
              <a:ext uri="{FF2B5EF4-FFF2-40B4-BE49-F238E27FC236}">
                <a16:creationId xmlns:a16="http://schemas.microsoft.com/office/drawing/2014/main" id="{EBD70A03-0ECC-B7A6-AE56-72002F069968}"/>
              </a:ext>
            </a:extLst>
          </p:cNvPr>
          <p:cNvSpPr/>
          <p:nvPr/>
        </p:nvSpPr>
        <p:spPr>
          <a:xfrm rot="10800000" flipH="1">
            <a:off x="7048501" y="0"/>
            <a:ext cx="703053" cy="6858000"/>
          </a:xfrm>
          <a:prstGeom prst="triangle">
            <a:avLst>
              <a:gd name="adj" fmla="val 0"/>
            </a:avLst>
          </a:prstGeom>
          <a:solidFill>
            <a:srgbClr val="74C4D7"/>
          </a:solidFill>
          <a:ln>
            <a:solidFill>
              <a:srgbClr val="74C4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63" dirty="0"/>
          </a:p>
        </p:txBody>
      </p:sp>
    </p:spTree>
    <p:extLst>
      <p:ext uri="{BB962C8B-B14F-4D97-AF65-F5344CB8AC3E}">
        <p14:creationId xmlns:p14="http://schemas.microsoft.com/office/powerpoint/2010/main" val="10298825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4C4D7"/>
        </a:solidFill>
        <a:effectLst/>
      </p:bgPr>
    </p:bg>
    <p:spTree>
      <p:nvGrpSpPr>
        <p:cNvPr id="1" name="">
          <a:extLst>
            <a:ext uri="{FF2B5EF4-FFF2-40B4-BE49-F238E27FC236}">
              <a16:creationId xmlns:a16="http://schemas.microsoft.com/office/drawing/2014/main" id="{12EB1BC4-1B0B-58F4-1252-6E911D1AF3B7}"/>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FB56562C-B5F3-7E1E-8EE2-37376957A317}"/>
              </a:ext>
            </a:extLst>
          </p:cNvPr>
          <p:cNvSpPr txBox="1"/>
          <p:nvPr/>
        </p:nvSpPr>
        <p:spPr>
          <a:xfrm>
            <a:off x="298764" y="193587"/>
            <a:ext cx="6057900" cy="954107"/>
          </a:xfrm>
          <a:prstGeom prst="rect">
            <a:avLst/>
          </a:prstGeom>
          <a:solidFill>
            <a:srgbClr val="74C4D7"/>
          </a:solidFill>
        </p:spPr>
        <p:txBody>
          <a:bodyPr wrap="square" rtlCol="0">
            <a:spAutoFit/>
          </a:bodyPr>
          <a:lstStyle/>
          <a:p>
            <a:endParaRPr lang="nl-NL" sz="2800" dirty="0">
              <a:latin typeface="GT Pressura Trial Bd" panose="00000800000000000000" pitchFamily="50" charset="0"/>
            </a:endParaRPr>
          </a:p>
          <a:p>
            <a:r>
              <a:rPr lang="nl-NL" sz="2800" b="1" dirty="0">
                <a:latin typeface="GT Pressura Bold"/>
              </a:rPr>
              <a:t>Omgevingswet 2024</a:t>
            </a:r>
          </a:p>
        </p:txBody>
      </p:sp>
      <p:sp>
        <p:nvSpPr>
          <p:cNvPr id="7" name="Tekstvak 6">
            <a:extLst>
              <a:ext uri="{FF2B5EF4-FFF2-40B4-BE49-F238E27FC236}">
                <a16:creationId xmlns:a16="http://schemas.microsoft.com/office/drawing/2014/main" id="{C29965B6-BC0B-DA21-A3A6-5DB463DA14E2}"/>
              </a:ext>
            </a:extLst>
          </p:cNvPr>
          <p:cNvSpPr txBox="1"/>
          <p:nvPr/>
        </p:nvSpPr>
        <p:spPr>
          <a:xfrm>
            <a:off x="298764" y="1569730"/>
            <a:ext cx="6953062" cy="5201424"/>
          </a:xfrm>
          <a:prstGeom prst="rect">
            <a:avLst/>
          </a:prstGeom>
          <a:solidFill>
            <a:srgbClr val="74C4D7"/>
          </a:solidFill>
        </p:spPr>
        <p:txBody>
          <a:bodyPr wrap="square" rtlCol="0">
            <a:spAutoFit/>
          </a:bodyPr>
          <a:lstStyle/>
          <a:p>
            <a:pPr marL="342900" indent="-342900">
              <a:buFont typeface="Wingdings" panose="05000000000000000000" pitchFamily="2" charset="2"/>
              <a:buChar char="Ø"/>
            </a:pPr>
            <a:r>
              <a:rPr lang="nl-NL" sz="2200" dirty="0">
                <a:latin typeface="GT Pressura" panose="00000500000000000000" pitchFamily="50" charset="0"/>
              </a:rPr>
              <a:t>Een goede balans tussen benutten en beschermen van de </a:t>
            </a:r>
            <a:r>
              <a:rPr lang="nl-NL" sz="2200" dirty="0" err="1">
                <a:latin typeface="GT Pressura" panose="00000500000000000000" pitchFamily="50" charset="0"/>
              </a:rPr>
              <a:t>fysiske</a:t>
            </a:r>
            <a:r>
              <a:rPr lang="nl-NL" sz="2200" dirty="0">
                <a:latin typeface="GT Pressura" panose="00000500000000000000" pitchFamily="50" charset="0"/>
              </a:rPr>
              <a:t> leefomgeving</a:t>
            </a:r>
          </a:p>
          <a:p>
            <a:pPr marL="342900" indent="-342900">
              <a:buFont typeface="Wingdings" panose="05000000000000000000" pitchFamily="2" charset="2"/>
              <a:buChar char="Ø"/>
            </a:pPr>
            <a:r>
              <a:rPr lang="nl-NL" sz="2200" dirty="0">
                <a:latin typeface="GT Pressura" panose="00000500000000000000" pitchFamily="50" charset="0"/>
              </a:rPr>
              <a:t>Participatie verplicht =&gt; goed voor draagvlak en de kwaliteit van het plan</a:t>
            </a:r>
          </a:p>
          <a:p>
            <a:pPr marL="342900" indent="-342900">
              <a:buFont typeface="Wingdings" panose="05000000000000000000" pitchFamily="2" charset="2"/>
              <a:buChar char="Ø"/>
            </a:pPr>
            <a:r>
              <a:rPr lang="nl-NL" sz="2200" dirty="0">
                <a:latin typeface="GT Pressura" panose="00000500000000000000" pitchFamily="50" charset="0"/>
              </a:rPr>
              <a:t>Besluit Kwaliteit Leefomgeving, art. 5.130</a:t>
            </a:r>
            <a:br>
              <a:rPr lang="nl-NL" sz="2200" dirty="0">
                <a:latin typeface="GT Pressura" panose="00000500000000000000" pitchFamily="50" charset="0"/>
              </a:rPr>
            </a:br>
            <a:r>
              <a:rPr lang="nl-NL" sz="2200" dirty="0">
                <a:latin typeface="GT Pressura" panose="00000500000000000000" pitchFamily="50" charset="0"/>
              </a:rPr>
              <a:t>Instructieregel: gemeenten moeten in Omgevingsplan rekening houden met het belang van cultureel erfgoed en het plan moet aantasten van de omgeving van rijksmonumenten tegengaan zodat het monument niet wordt ontsiert of beschadigd</a:t>
            </a:r>
          </a:p>
          <a:p>
            <a:pPr marL="342900" indent="-342900">
              <a:buFont typeface="Wingdings" panose="05000000000000000000" pitchFamily="2" charset="2"/>
              <a:buChar char="Ø"/>
            </a:pPr>
            <a:r>
              <a:rPr lang="nl-NL" sz="2200" dirty="0">
                <a:latin typeface="GT Pressura" panose="00000500000000000000" pitchFamily="50" charset="0"/>
              </a:rPr>
              <a:t>Toelichting: de invloed van de omgeving op de instandhouding of het functioneren van een monument, zoals de invloed van bebouwing of beplanting op de windvang en het functioneren van de molen</a:t>
            </a:r>
          </a:p>
          <a:p>
            <a:pPr marL="342900" indent="-342900">
              <a:buFont typeface="Wingdings" panose="05000000000000000000" pitchFamily="2" charset="2"/>
              <a:buChar char="Ø"/>
            </a:pPr>
            <a:endParaRPr lang="nl-NL" sz="2400" dirty="0">
              <a:latin typeface="GT Pressura" panose="00000500000000000000" pitchFamily="50" charset="0"/>
            </a:endParaRPr>
          </a:p>
        </p:txBody>
      </p:sp>
      <p:pic>
        <p:nvPicPr>
          <p:cNvPr id="11" name="Afbeelding 10">
            <a:extLst>
              <a:ext uri="{FF2B5EF4-FFF2-40B4-BE49-F238E27FC236}">
                <a16:creationId xmlns:a16="http://schemas.microsoft.com/office/drawing/2014/main" id="{DC600452-6BF2-6844-9865-BF9593143A8D}"/>
              </a:ext>
            </a:extLst>
          </p:cNvPr>
          <p:cNvPicPr>
            <a:picLocks noChangeAspect="1"/>
          </p:cNvPicPr>
          <p:nvPr/>
        </p:nvPicPr>
        <p:blipFill>
          <a:blip r:embed="rId2"/>
          <a:srcRect l="28906" r="28906"/>
          <a:stretch/>
        </p:blipFill>
        <p:spPr>
          <a:xfrm>
            <a:off x="7048501" y="0"/>
            <a:ext cx="5143500" cy="6858000"/>
          </a:xfrm>
          <a:prstGeom prst="rect">
            <a:avLst/>
          </a:prstGeom>
        </p:spPr>
      </p:pic>
      <p:sp>
        <p:nvSpPr>
          <p:cNvPr id="12" name="Driehoek 6">
            <a:extLst>
              <a:ext uri="{FF2B5EF4-FFF2-40B4-BE49-F238E27FC236}">
                <a16:creationId xmlns:a16="http://schemas.microsoft.com/office/drawing/2014/main" id="{661AD341-0738-F68B-62C9-0B68FF64D7D9}"/>
              </a:ext>
            </a:extLst>
          </p:cNvPr>
          <p:cNvSpPr/>
          <p:nvPr/>
        </p:nvSpPr>
        <p:spPr>
          <a:xfrm rot="10800000" flipH="1">
            <a:off x="7048501" y="0"/>
            <a:ext cx="703053" cy="6858000"/>
          </a:xfrm>
          <a:prstGeom prst="triangle">
            <a:avLst>
              <a:gd name="adj" fmla="val 0"/>
            </a:avLst>
          </a:prstGeom>
          <a:solidFill>
            <a:srgbClr val="74C4D7"/>
          </a:solidFill>
          <a:ln>
            <a:solidFill>
              <a:srgbClr val="74C4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63" dirty="0"/>
          </a:p>
        </p:txBody>
      </p:sp>
    </p:spTree>
    <p:extLst>
      <p:ext uri="{BB962C8B-B14F-4D97-AF65-F5344CB8AC3E}">
        <p14:creationId xmlns:p14="http://schemas.microsoft.com/office/powerpoint/2010/main" val="33980190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FA03DB5-0F18-4070-BD26-BC28B1A42F77}"/>
              </a:ext>
            </a:extLst>
          </p:cNvPr>
          <p:cNvSpPr txBox="1"/>
          <p:nvPr/>
        </p:nvSpPr>
        <p:spPr>
          <a:xfrm>
            <a:off x="340518" y="730558"/>
            <a:ext cx="5755482" cy="1384995"/>
          </a:xfrm>
          <a:prstGeom prst="rect">
            <a:avLst/>
          </a:prstGeom>
          <a:solidFill>
            <a:schemeClr val="bg1"/>
          </a:solidFill>
        </p:spPr>
        <p:txBody>
          <a:bodyPr wrap="square" rtlCol="0">
            <a:spAutoFit/>
          </a:bodyPr>
          <a:lstStyle/>
          <a:p>
            <a:endParaRPr lang="nl-NL" sz="2800" dirty="0">
              <a:latin typeface="GT Pressura Trial Bd" panose="00000800000000000000" pitchFamily="50" charset="0"/>
            </a:endParaRPr>
          </a:p>
          <a:p>
            <a:r>
              <a:rPr lang="nl-NL" sz="2800" b="1" dirty="0">
                <a:latin typeface="GT Pressura Bold"/>
              </a:rPr>
              <a:t>Plannen rond de Keetmolen</a:t>
            </a:r>
          </a:p>
          <a:p>
            <a:endParaRPr lang="nl-NL" sz="2800" b="1" dirty="0">
              <a:latin typeface="GT Pressura Bold"/>
            </a:endParaRPr>
          </a:p>
        </p:txBody>
      </p:sp>
      <p:sp>
        <p:nvSpPr>
          <p:cNvPr id="6" name="Tekstvak 5">
            <a:extLst>
              <a:ext uri="{FF2B5EF4-FFF2-40B4-BE49-F238E27FC236}">
                <a16:creationId xmlns:a16="http://schemas.microsoft.com/office/drawing/2014/main" id="{1005E63C-3E5A-49B1-8B6E-A4DBF0B55CF4}"/>
              </a:ext>
            </a:extLst>
          </p:cNvPr>
          <p:cNvSpPr txBox="1"/>
          <p:nvPr/>
        </p:nvSpPr>
        <p:spPr>
          <a:xfrm>
            <a:off x="340518" y="2333685"/>
            <a:ext cx="6841331" cy="461665"/>
          </a:xfrm>
          <a:prstGeom prst="rect">
            <a:avLst/>
          </a:prstGeom>
          <a:solidFill>
            <a:schemeClr val="bg1"/>
          </a:solidFill>
        </p:spPr>
        <p:txBody>
          <a:bodyPr wrap="square" rtlCol="0">
            <a:spAutoFit/>
          </a:bodyPr>
          <a:lstStyle/>
          <a:p>
            <a:pPr marL="342900" indent="-342900">
              <a:buFont typeface="Arial" panose="020B0604020202020204" pitchFamily="34" charset="0"/>
              <a:buChar char="•"/>
            </a:pPr>
            <a:endParaRPr lang="nl-NL" sz="2400" dirty="0">
              <a:latin typeface="GT Pressura" panose="00000500000000000000" pitchFamily="50" charset="0"/>
            </a:endParaRPr>
          </a:p>
        </p:txBody>
      </p:sp>
      <p:pic>
        <p:nvPicPr>
          <p:cNvPr id="3" name="Afbeelding 2">
            <a:extLst>
              <a:ext uri="{FF2B5EF4-FFF2-40B4-BE49-F238E27FC236}">
                <a16:creationId xmlns:a16="http://schemas.microsoft.com/office/drawing/2014/main" id="{4CB0EED1-7B3A-4460-829A-D3D3CFACFB99}"/>
              </a:ext>
            </a:extLst>
          </p:cNvPr>
          <p:cNvPicPr>
            <a:picLocks noChangeAspect="1"/>
          </p:cNvPicPr>
          <p:nvPr/>
        </p:nvPicPr>
        <p:blipFill>
          <a:blip r:embed="rId2"/>
          <a:stretch>
            <a:fillRect/>
          </a:stretch>
        </p:blipFill>
        <p:spPr>
          <a:xfrm>
            <a:off x="187864" y="1873624"/>
            <a:ext cx="8023630" cy="4984376"/>
          </a:xfrm>
          <a:prstGeom prst="rect">
            <a:avLst/>
          </a:prstGeom>
        </p:spPr>
      </p:pic>
      <p:sp>
        <p:nvSpPr>
          <p:cNvPr id="7" name="Ovaal 6">
            <a:extLst>
              <a:ext uri="{FF2B5EF4-FFF2-40B4-BE49-F238E27FC236}">
                <a16:creationId xmlns:a16="http://schemas.microsoft.com/office/drawing/2014/main" id="{DB4429F9-20AB-0EEE-A997-EEA1C1388D60}"/>
              </a:ext>
            </a:extLst>
          </p:cNvPr>
          <p:cNvSpPr/>
          <p:nvPr/>
        </p:nvSpPr>
        <p:spPr>
          <a:xfrm>
            <a:off x="3060071" y="3609192"/>
            <a:ext cx="606582" cy="570430"/>
          </a:xfrm>
          <a:prstGeom prst="ellipse">
            <a:avLst/>
          </a:prstGeom>
          <a:noFill/>
          <a:ln w="28575">
            <a:solidFill>
              <a:srgbClr val="74C4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AE5B870F-E0A0-A6FA-BEE2-C8EA25D37E9E}"/>
              </a:ext>
            </a:extLst>
          </p:cNvPr>
          <p:cNvSpPr/>
          <p:nvPr/>
        </p:nvSpPr>
        <p:spPr>
          <a:xfrm>
            <a:off x="3761183" y="2745071"/>
            <a:ext cx="914400" cy="914400"/>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85535F1D-00C7-1BE5-71DA-1394C9DE62C5}"/>
              </a:ext>
            </a:extLst>
          </p:cNvPr>
          <p:cNvSpPr/>
          <p:nvPr/>
        </p:nvSpPr>
        <p:spPr>
          <a:xfrm>
            <a:off x="3902281" y="3937414"/>
            <a:ext cx="914400" cy="164857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Stroomdiagram: Ponsband 9">
            <a:extLst>
              <a:ext uri="{FF2B5EF4-FFF2-40B4-BE49-F238E27FC236}">
                <a16:creationId xmlns:a16="http://schemas.microsoft.com/office/drawing/2014/main" id="{5D645C2B-C6DC-4D58-129F-C1894F0F3A84}"/>
              </a:ext>
            </a:extLst>
          </p:cNvPr>
          <p:cNvSpPr/>
          <p:nvPr/>
        </p:nvSpPr>
        <p:spPr>
          <a:xfrm rot="15983599">
            <a:off x="4836211" y="3846578"/>
            <a:ext cx="2628734" cy="804672"/>
          </a:xfrm>
          <a:prstGeom prst="flowChartPunchedTape">
            <a:avLst/>
          </a:prstGeom>
          <a:no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D7696634-F3FA-0C67-28D7-472331321516}"/>
              </a:ext>
            </a:extLst>
          </p:cNvPr>
          <p:cNvSpPr txBox="1"/>
          <p:nvPr/>
        </p:nvSpPr>
        <p:spPr>
          <a:xfrm>
            <a:off x="8427783" y="1932853"/>
            <a:ext cx="3566828" cy="4493538"/>
          </a:xfrm>
          <a:prstGeom prst="rect">
            <a:avLst/>
          </a:prstGeom>
          <a:noFill/>
        </p:spPr>
        <p:txBody>
          <a:bodyPr wrap="square" rtlCol="0">
            <a:spAutoFit/>
          </a:bodyPr>
          <a:lstStyle/>
          <a:p>
            <a:pPr marL="285750" indent="-285750">
              <a:buFont typeface="Wingdings" panose="05000000000000000000" pitchFamily="2" charset="2"/>
              <a:buChar char="Ø"/>
            </a:pPr>
            <a:r>
              <a:rPr lang="nl-NL" sz="2200" dirty="0"/>
              <a:t>Geel: </a:t>
            </a:r>
            <a:r>
              <a:rPr lang="nl-NL" sz="2200" dirty="0" err="1"/>
              <a:t>Kirpesteijn</a:t>
            </a:r>
            <a:r>
              <a:rPr lang="nl-NL" sz="2200" dirty="0"/>
              <a:t>: appartementengebouw in aflopende hoogte</a:t>
            </a:r>
          </a:p>
          <a:p>
            <a:pPr marL="285750" indent="-285750">
              <a:buFont typeface="Wingdings" panose="05000000000000000000" pitchFamily="2" charset="2"/>
              <a:buChar char="Ø"/>
            </a:pPr>
            <a:r>
              <a:rPr lang="nl-NL" sz="2200" dirty="0"/>
              <a:t>Rood </a:t>
            </a:r>
            <a:r>
              <a:rPr lang="nl-NL" sz="2200" dirty="0" err="1"/>
              <a:t>Noordplein</a:t>
            </a:r>
            <a:r>
              <a:rPr lang="nl-NL" sz="2200" dirty="0"/>
              <a:t>: meerdere gebouwen met variërende hoogtes</a:t>
            </a:r>
          </a:p>
          <a:p>
            <a:pPr marL="285750" indent="-285750">
              <a:buFont typeface="Wingdings" panose="05000000000000000000" pitchFamily="2" charset="2"/>
              <a:buChar char="Ø"/>
            </a:pPr>
            <a:r>
              <a:rPr lang="nl-NL" sz="2200" dirty="0"/>
              <a:t>Paars: Van Wirdum: twee appartementencomplexen (noordoost)</a:t>
            </a:r>
          </a:p>
          <a:p>
            <a:pPr marL="285750" indent="-285750">
              <a:buFont typeface="Wingdings" panose="05000000000000000000" pitchFamily="2" charset="2"/>
              <a:buChar char="Ø"/>
            </a:pPr>
            <a:r>
              <a:rPr lang="nl-NL" sz="2200" dirty="0"/>
              <a:t>Oker: </a:t>
            </a:r>
            <a:r>
              <a:rPr lang="nl-NL" sz="2200" dirty="0" err="1"/>
              <a:t>Karzerneterrein</a:t>
            </a:r>
            <a:r>
              <a:rPr lang="nl-NL" sz="2200" dirty="0"/>
              <a:t>: woningen, World Food Center, theater</a:t>
            </a:r>
          </a:p>
          <a:p>
            <a:pPr marL="285750" indent="-285750">
              <a:buFont typeface="Wingdings" panose="05000000000000000000" pitchFamily="2" charset="2"/>
              <a:buChar char="Ø"/>
            </a:pPr>
            <a:r>
              <a:rPr lang="nl-NL" sz="2200" dirty="0"/>
              <a:t>En verder…</a:t>
            </a:r>
          </a:p>
        </p:txBody>
      </p:sp>
    </p:spTree>
    <p:extLst>
      <p:ext uri="{BB962C8B-B14F-4D97-AF65-F5344CB8AC3E}">
        <p14:creationId xmlns:p14="http://schemas.microsoft.com/office/powerpoint/2010/main" val="23132173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637</Words>
  <Application>Microsoft Office PowerPoint</Application>
  <PresentationFormat>Breedbeeld</PresentationFormat>
  <Paragraphs>97</Paragraphs>
  <Slides>12</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12</vt:i4>
      </vt:variant>
    </vt:vector>
  </HeadingPairs>
  <TitlesOfParts>
    <vt:vector size="22" baseType="lpstr">
      <vt:lpstr>Arial</vt:lpstr>
      <vt:lpstr>Calibri</vt:lpstr>
      <vt:lpstr>Calibri Light</vt:lpstr>
      <vt:lpstr>GT Pressura</vt:lpstr>
      <vt:lpstr>GT Pressura Bold</vt:lpstr>
      <vt:lpstr>GT Pressura Trial Bd</vt:lpstr>
      <vt:lpstr>GT Super Display</vt:lpstr>
      <vt:lpstr>Times New Roman</vt:lpstr>
      <vt:lpstr>Wingdings</vt:lpstr>
      <vt:lpstr>Kantoorthema</vt:lpstr>
      <vt:lpstr>Casus  Keetmolen Ede Cumulatie van bouwplannen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Luuk van Term | De Hollandsche Molen</dc:creator>
  <cp:lastModifiedBy>Agnes de Boer</cp:lastModifiedBy>
  <cp:revision>35</cp:revision>
  <dcterms:created xsi:type="dcterms:W3CDTF">2022-11-09T07:53:46Z</dcterms:created>
  <dcterms:modified xsi:type="dcterms:W3CDTF">2024-03-25T17:04:26Z</dcterms:modified>
</cp:coreProperties>
</file>